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85" r:id="rId2"/>
    <p:sldId id="256" r:id="rId3"/>
    <p:sldId id="258" r:id="rId4"/>
    <p:sldId id="259" r:id="rId5"/>
    <p:sldId id="286" r:id="rId6"/>
    <p:sldId id="295" r:id="rId7"/>
    <p:sldId id="298" r:id="rId8"/>
    <p:sldId id="263" r:id="rId9"/>
    <p:sldId id="264" r:id="rId10"/>
    <p:sldId id="287" r:id="rId11"/>
    <p:sldId id="266" r:id="rId12"/>
    <p:sldId id="279" r:id="rId13"/>
    <p:sldId id="283" r:id="rId14"/>
    <p:sldId id="302" r:id="rId15"/>
    <p:sldId id="269" r:id="rId16"/>
    <p:sldId id="296" r:id="rId17"/>
    <p:sldId id="271" r:id="rId18"/>
    <p:sldId id="267" r:id="rId19"/>
  </p:sldIdLst>
  <p:sldSz cx="9906000" cy="6858000" type="A4"/>
  <p:notesSz cx="6858000" cy="9144000"/>
  <p:embeddedFontLst>
    <p:embeddedFont>
      <p:font typeface="Meiryo UI" panose="020B0604030504040204" pitchFamily="50" charset="-128"/>
      <p:regular r:id="rId21"/>
      <p:bold r:id="rId22"/>
      <p:italic r:id="rId23"/>
      <p:boldItalic r:id="rId24"/>
    </p:embeddedFont>
    <p:embeddedFont>
      <p:font typeface="Quattrocento Sans" panose="020B0502050000020003" pitchFamily="34" charset="0"/>
      <p:regular r:id="rId25"/>
      <p:bold r:id="rId26"/>
      <p:italic r:id="rId27"/>
      <p:boldItalic r:id="rId28"/>
    </p:embeddedFont>
    <p:embeddedFont>
      <p:font typeface="游ゴシック" panose="020B0400000000000000" pitchFamily="50" charset="-128"/>
      <p:regular r:id="rId29"/>
      <p:bold r:id="rId30"/>
    </p:embeddedFont>
    <p:embeddedFont>
      <p:font typeface="游ゴシック" panose="020B0400000000000000" pitchFamily="50" charset="-128"/>
      <p:regular r:id="rId29"/>
      <p:bold r:id="rId30"/>
    </p:embeddedFont>
    <p:embeddedFont>
      <p:font typeface="游ゴシック Medium" panose="020B0500000000000000" pitchFamily="50" charset="-128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3">
          <p15:clr>
            <a:srgbClr val="A4A3A4"/>
          </p15:clr>
        </p15:guide>
        <p15:guide id="2" pos="361">
          <p15:clr>
            <a:srgbClr val="A4A3A4"/>
          </p15:clr>
        </p15:guide>
        <p15:guide id="3" pos="5887">
          <p15:clr>
            <a:srgbClr val="A4A3A4"/>
          </p15:clr>
        </p15:guide>
        <p15:guide id="4" orient="horz" pos="3974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if3HwJ0/hvkr9q+v2501rLVUmtT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8E1"/>
    <a:srgbClr val="F4F4F4"/>
    <a:srgbClr val="F2EFE5"/>
    <a:srgbClr val="FFFFFF"/>
    <a:srgbClr val="CA123F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1B9595-E50C-4A14-BA79-B16C616B4CBF}" v="1" dt="2025-03-05T09:34:21.934"/>
    <p1510:client id="{F6A20205-4F05-49FF-80CC-CC12014ADBDD}" v="9" dt="2025-03-06T06:17:25.925"/>
  </p1510:revLst>
</p1510:revInfo>
</file>

<file path=ppt/tableStyles.xml><?xml version="1.0" encoding="utf-8"?>
<a:tblStyleLst xmlns:a="http://schemas.openxmlformats.org/drawingml/2006/main" def="{24565B69-8083-4F12-ABC9-76D93A9557EB}">
  <a:tblStyle styleId="{24565B69-8083-4F12-ABC9-76D93A9557E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4" autoAdjust="0"/>
    <p:restoredTop sz="93784" autoAdjust="0"/>
  </p:normalViewPr>
  <p:slideViewPr>
    <p:cSldViewPr snapToGrid="0">
      <p:cViewPr varScale="1">
        <p:scale>
          <a:sx n="137" d="100"/>
          <a:sy n="137" d="100"/>
        </p:scale>
        <p:origin x="1190" y="101"/>
      </p:cViewPr>
      <p:guideLst>
        <p:guide orient="horz" pos="323"/>
        <p:guide pos="361"/>
        <p:guide pos="5887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42" Type="http://schemas.openxmlformats.org/officeDocument/2006/relationships/presProps" Target="presProps.xml"/><Relationship Id="rId47" Type="http://schemas.microsoft.com/office/2018/10/relationships/authors" Target="author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43" Type="http://schemas.openxmlformats.org/officeDocument/2006/relationships/viewProps" Target="view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46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ja-JP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3613" y="1233488"/>
            <a:ext cx="4808537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5" name="Google Shape;3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7500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3" name="Google Shape;2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3575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4398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1" name="Google Shape;3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573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3613" y="1233488"/>
            <a:ext cx="4808537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" name="Google Shape;11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5" name="Google Shape;2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8290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2723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47" name="Google Shape;247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ja-JP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のみ">
  <p:cSld name="1_タイトルのみ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1"/>
          </p:nvPr>
        </p:nvSpPr>
        <p:spPr>
          <a:xfrm>
            <a:off x="4211638" y="987425"/>
            <a:ext cx="5014912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2"/>
          </p:nvPr>
        </p:nvSpPr>
        <p:spPr>
          <a:xfrm>
            <a:off x="682625" y="2057400"/>
            <a:ext cx="319405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sldNum" idx="12"/>
          </p:nvPr>
        </p:nvSpPr>
        <p:spPr>
          <a:xfrm>
            <a:off x="9153490" y="6429350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8"/>
          <p:cNvSpPr txBox="1"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28"/>
          <p:cNvSpPr>
            <a:spLocks noGrp="1"/>
          </p:cNvSpPr>
          <p:nvPr>
            <p:ph type="pic" idx="2"/>
          </p:nvPr>
        </p:nvSpPr>
        <p:spPr>
          <a:xfrm>
            <a:off x="4211638" y="987425"/>
            <a:ext cx="5014912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28"/>
          <p:cNvSpPr txBox="1">
            <a:spLocks noGrp="1"/>
          </p:cNvSpPr>
          <p:nvPr>
            <p:ph type="body" idx="1"/>
          </p:nvPr>
        </p:nvSpPr>
        <p:spPr>
          <a:xfrm>
            <a:off x="682625" y="2057400"/>
            <a:ext cx="319405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sldNum" idx="12"/>
          </p:nvPr>
        </p:nvSpPr>
        <p:spPr>
          <a:xfrm>
            <a:off x="9153490" y="6429350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 rot="5400000">
            <a:off x="2777332" y="-270668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sldNum" idx="12"/>
          </p:nvPr>
        </p:nvSpPr>
        <p:spPr>
          <a:xfrm>
            <a:off x="9153490" y="6429350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 rot="5400000">
            <a:off x="5251450" y="2203450"/>
            <a:ext cx="5811838" cy="213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 rot="5400000">
            <a:off x="903288" y="142875"/>
            <a:ext cx="5811838" cy="625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sldNum" idx="12"/>
          </p:nvPr>
        </p:nvSpPr>
        <p:spPr>
          <a:xfrm>
            <a:off x="9153490" y="6429350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>
  <p:cSld name="セクション見出し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/>
          <p:nvPr/>
        </p:nvSpPr>
        <p:spPr>
          <a:xfrm flipH="1">
            <a:off x="573088" y="0"/>
            <a:ext cx="72000" cy="900000"/>
          </a:xfrm>
          <a:prstGeom prst="rect">
            <a:avLst/>
          </a:prstGeom>
          <a:solidFill>
            <a:srgbClr val="CCCCCC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A12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0"/>
          <p:cNvSpPr txBox="1">
            <a:spLocks noGrp="1"/>
          </p:cNvSpPr>
          <p:nvPr>
            <p:ph type="title"/>
          </p:nvPr>
        </p:nvSpPr>
        <p:spPr>
          <a:xfrm>
            <a:off x="788987" y="312843"/>
            <a:ext cx="854392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2" name="Google Shape;22;p20"/>
          <p:cNvSpPr>
            <a:spLocks noGrp="1"/>
          </p:cNvSpPr>
          <p:nvPr>
            <p:ph type="pic" idx="2"/>
          </p:nvPr>
        </p:nvSpPr>
        <p:spPr>
          <a:xfrm>
            <a:off x="573088" y="1208741"/>
            <a:ext cx="8759825" cy="509998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773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 つのコンテンツ">
  <p:cSld name="1_2 つのコンテンツ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>
  <p:cSld name="タイトル スライド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7"/>
          <p:cNvSpPr/>
          <p:nvPr/>
        </p:nvSpPr>
        <p:spPr>
          <a:xfrm flipH="1">
            <a:off x="573088" y="0"/>
            <a:ext cx="72000" cy="900000"/>
          </a:xfrm>
          <a:prstGeom prst="rect">
            <a:avLst/>
          </a:prstGeom>
          <a:solidFill>
            <a:srgbClr val="CCCCCC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A12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7"/>
          <p:cNvSpPr txBox="1">
            <a:spLocks noGrp="1"/>
          </p:cNvSpPr>
          <p:nvPr>
            <p:ph type="title"/>
          </p:nvPr>
        </p:nvSpPr>
        <p:spPr>
          <a:xfrm>
            <a:off x="788987" y="312843"/>
            <a:ext cx="854392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body" idx="1"/>
          </p:nvPr>
        </p:nvSpPr>
        <p:spPr>
          <a:xfrm>
            <a:off x="788988" y="1028720"/>
            <a:ext cx="8543924" cy="34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>
  <p:cSld name="タイトルとコンテンツ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/>
          <p:nvPr/>
        </p:nvSpPr>
        <p:spPr>
          <a:xfrm flipH="1">
            <a:off x="573088" y="0"/>
            <a:ext cx="72000" cy="900000"/>
          </a:xfrm>
          <a:prstGeom prst="rect">
            <a:avLst/>
          </a:prstGeom>
          <a:solidFill>
            <a:srgbClr val="CCCCCC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A12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1550583" y="312843"/>
            <a:ext cx="7782329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5" name="Google Shape;25;p21" descr="ロゴ&#10;&#10;自動的に生成された説明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000" y="146573"/>
            <a:ext cx="611671" cy="60685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1"/>
          <p:cNvSpPr txBox="1">
            <a:spLocks noGrp="1"/>
          </p:cNvSpPr>
          <p:nvPr>
            <p:ph type="body" idx="1"/>
          </p:nvPr>
        </p:nvSpPr>
        <p:spPr>
          <a:xfrm>
            <a:off x="788988" y="1028720"/>
            <a:ext cx="8543924" cy="209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/>
          <p:nvPr/>
        </p:nvSpPr>
        <p:spPr>
          <a:xfrm flipH="1">
            <a:off x="573088" y="0"/>
            <a:ext cx="72000" cy="900000"/>
          </a:xfrm>
          <a:prstGeom prst="rect">
            <a:avLst/>
          </a:prstGeom>
          <a:solidFill>
            <a:srgbClr val="CCCCCC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A12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1"/>
          <p:cNvSpPr txBox="1">
            <a:spLocks noGrp="1"/>
          </p:cNvSpPr>
          <p:nvPr>
            <p:ph type="title"/>
          </p:nvPr>
        </p:nvSpPr>
        <p:spPr>
          <a:xfrm>
            <a:off x="2078617" y="312843"/>
            <a:ext cx="725429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7" name="Google Shape;27;p21"/>
          <p:cNvSpPr txBox="1">
            <a:spLocks noGrp="1"/>
          </p:cNvSpPr>
          <p:nvPr>
            <p:ph type="body" idx="1"/>
          </p:nvPr>
        </p:nvSpPr>
        <p:spPr>
          <a:xfrm>
            <a:off x="788988" y="1028720"/>
            <a:ext cx="8543924" cy="209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" name="図 2" descr="文字が書かれている&#10;&#10;中程度の精度で自動的に生成された説明">
            <a:extLst>
              <a:ext uri="{FF2B5EF4-FFF2-40B4-BE49-F238E27FC236}">
                <a16:creationId xmlns:a16="http://schemas.microsoft.com/office/drawing/2014/main" id="{8DC0A95F-9AF5-AA97-B173-0E5ED145A8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999" y="235624"/>
            <a:ext cx="1170952" cy="33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4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 スライド">
  <p:cSld name="1_タイトル スライド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41957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2"/>
          </p:nvPr>
        </p:nvSpPr>
        <p:spPr>
          <a:xfrm>
            <a:off x="5029200" y="1825625"/>
            <a:ext cx="419576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5"/>
          <p:cNvSpPr txBox="1"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2"/>
          </p:nvPr>
        </p:nvSpPr>
        <p:spPr>
          <a:xfrm>
            <a:off x="682625" y="2505075"/>
            <a:ext cx="419100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6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6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sldNum" idx="12"/>
          </p:nvPr>
        </p:nvSpPr>
        <p:spPr>
          <a:xfrm>
            <a:off x="9153490" y="6429350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 txBox="1"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dt" idx="10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ftr" idx="11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sldNum" idx="12"/>
          </p:nvPr>
        </p:nvSpPr>
        <p:spPr>
          <a:xfrm>
            <a:off x="9153490" y="6429350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;p15">
            <a:extLst>
              <a:ext uri="{FF2B5EF4-FFF2-40B4-BE49-F238E27FC236}">
                <a16:creationId xmlns:a16="http://schemas.microsoft.com/office/drawing/2014/main" id="{CEEFE2B7-7406-C422-0E64-2A56D7584739}"/>
              </a:ext>
            </a:extLst>
          </p:cNvPr>
          <p:cNvSpPr txBox="1"/>
          <p:nvPr userDrawn="1"/>
        </p:nvSpPr>
        <p:spPr>
          <a:xfrm>
            <a:off x="9082050" y="6440273"/>
            <a:ext cx="6086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 sz="900" b="0" i="0" u="none" strike="noStrike" cap="none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11;p15">
            <a:extLst>
              <a:ext uri="{FF2B5EF4-FFF2-40B4-BE49-F238E27FC236}">
                <a16:creationId xmlns:a16="http://schemas.microsoft.com/office/drawing/2014/main" id="{32B47D0B-A390-415F-A119-2EE4A615B0A7}"/>
              </a:ext>
            </a:extLst>
          </p:cNvPr>
          <p:cNvCxnSpPr/>
          <p:nvPr userDrawn="1"/>
        </p:nvCxnSpPr>
        <p:spPr>
          <a:xfrm>
            <a:off x="9442092" y="6560454"/>
            <a:ext cx="0" cy="108000"/>
          </a:xfrm>
          <a:prstGeom prst="straightConnector1">
            <a:avLst/>
          </a:prstGeom>
          <a:noFill/>
          <a:ln w="9525" cap="flat" cmpd="sng">
            <a:solidFill>
              <a:srgbClr val="505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Google Shape;202;p4">
            <a:extLst>
              <a:ext uri="{FF2B5EF4-FFF2-40B4-BE49-F238E27FC236}">
                <a16:creationId xmlns:a16="http://schemas.microsoft.com/office/drawing/2014/main" id="{63FAABA5-6929-B02D-E25E-E49BE5C6ECDF}"/>
              </a:ext>
            </a:extLst>
          </p:cNvPr>
          <p:cNvSpPr txBox="1"/>
          <p:nvPr userDrawn="1"/>
        </p:nvSpPr>
        <p:spPr>
          <a:xfrm>
            <a:off x="7021945" y="6569951"/>
            <a:ext cx="2346822" cy="12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700" b="0" i="0" dirty="0">
                <a:solidFill>
                  <a:srgbClr val="AEABAB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Roboto"/>
                <a:sym typeface="Roboto"/>
              </a:rPr>
              <a:t>Copyright © Nestle Group All Rights Reserved.</a:t>
            </a:r>
            <a:endParaRPr sz="700" dirty="0">
              <a:solidFill>
                <a:srgbClr val="AEABAB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6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hyperlink" Target="https://shop.nestle.jp/front/contents/ambassador/amb/#ecosyslineu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nestle.jp/home/office-coffee/amb/amb-nba50-3/#simulat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nestle.jp/front/contents/guide/pay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hop.nestle.jp/front/contents/ambassador/amb/invoic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es.tl/workfaq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nes.tl/awcfor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notesSlide" Target="../notesSlides/notesSlide3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7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3.jpe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5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"/>
          <p:cNvSpPr/>
          <p:nvPr/>
        </p:nvSpPr>
        <p:spPr>
          <a:xfrm rot="10800000">
            <a:off x="7114555" y="2974213"/>
            <a:ext cx="477451" cy="185948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" name="Google Shape;29;p22">
            <a:extLst>
              <a:ext uri="{FF2B5EF4-FFF2-40B4-BE49-F238E27FC236}">
                <a16:creationId xmlns:a16="http://schemas.microsoft.com/office/drawing/2014/main" id="{A9F2A486-2F17-2992-85F9-73957949C822}"/>
              </a:ext>
            </a:extLst>
          </p:cNvPr>
          <p:cNvSpPr/>
          <p:nvPr/>
        </p:nvSpPr>
        <p:spPr>
          <a:xfrm>
            <a:off x="-1" y="-1"/>
            <a:ext cx="9906000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" name="Google Shape;30;p22">
            <a:extLst>
              <a:ext uri="{FF2B5EF4-FFF2-40B4-BE49-F238E27FC236}">
                <a16:creationId xmlns:a16="http://schemas.microsoft.com/office/drawing/2014/main" id="{B526CDA7-7D8D-3B28-B2B1-346F104AD4DD}"/>
              </a:ext>
            </a:extLst>
          </p:cNvPr>
          <p:cNvSpPr/>
          <p:nvPr/>
        </p:nvSpPr>
        <p:spPr>
          <a:xfrm>
            <a:off x="581532" y="3428999"/>
            <a:ext cx="8772525" cy="2879725"/>
          </a:xfrm>
          <a:prstGeom prst="roundRect">
            <a:avLst>
              <a:gd name="adj" fmla="val 16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503998" tIns="324000" rIns="108000" bIns="180000" anchor="ctr" anchorCtr="0">
            <a:noAutofit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altLang="ja-JP" sz="1600" u="none" strike="noStrike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60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・必要な部分のみ抜粋してお使いいただけます</a:t>
            </a:r>
            <a:endParaRPr lang="ja-JP" altLang="en-US" sz="16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60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・右上に「記入ページ」と記載があるページは</a:t>
            </a:r>
            <a:r>
              <a:rPr lang="ja-JP" altLang="en-US" sz="1600" b="1" u="none" strike="noStrike" dirty="0">
                <a:solidFill>
                  <a:srgbClr val="CA123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お客様で記入ができます</a:t>
            </a:r>
            <a:endParaRPr lang="ja-JP" altLang="en-US" sz="1600" b="1" dirty="0">
              <a:solidFill>
                <a:srgbClr val="CA123F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600" u="none" strike="noStrike" dirty="0">
                <a:solidFill>
                  <a:srgbClr val="CA123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en-US" altLang="ja-JP" sz="1600" b="1" u="none" strike="noStrike" dirty="0">
                <a:solidFill>
                  <a:srgbClr val="CA123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P.10</a:t>
            </a:r>
            <a:r>
              <a:rPr lang="ja-JP" altLang="en-US" sz="1600" b="1" u="none" strike="noStrike" dirty="0">
                <a:solidFill>
                  <a:srgbClr val="CA123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ja-JP" altLang="en-US" sz="160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他プランと比較</a:t>
            </a:r>
            <a:r>
              <a:rPr lang="en-US" altLang="ja-JP" sz="160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 : </a:t>
            </a:r>
            <a:r>
              <a:rPr lang="ja-JP" altLang="en-US" sz="160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お客様で他社と比較される際にご活用ください</a:t>
            </a:r>
            <a:endParaRPr lang="en-US" altLang="ja-JP" sz="1600" u="none" strike="noStrike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600" b="1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en-US" altLang="ja-JP" sz="1600" b="1" u="none" strike="noStrike" dirty="0">
                <a:solidFill>
                  <a:srgbClr val="CA123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P.11</a:t>
            </a:r>
            <a:r>
              <a:rPr lang="ja-JP" altLang="en-US" sz="1600" b="1" u="none" strike="noStrike" dirty="0">
                <a:solidFill>
                  <a:srgbClr val="CA123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ja-JP" altLang="en-US" sz="160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月々の費用</a:t>
            </a:r>
            <a:r>
              <a:rPr lang="en-US" altLang="ja-JP" sz="160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 : </a:t>
            </a:r>
            <a:r>
              <a:rPr lang="ja-JP" altLang="en-US" sz="160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シミュレーションツールの結果を記入いただけます</a:t>
            </a:r>
            <a:endParaRPr lang="en-US" altLang="ja-JP" sz="1600" u="none" strike="noStrike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altLang="ja-JP" sz="1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社内閲覧・稟議上申の際は本ページを</a:t>
            </a:r>
            <a:r>
              <a:rPr lang="ja-JP" altLang="en-US" sz="1600" b="1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削除</a:t>
            </a:r>
            <a:r>
              <a:rPr lang="ja-JP" altLang="en-US" sz="1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してご利用ください</a:t>
            </a:r>
            <a:endParaRPr lang="en-US" altLang="ja-JP" sz="1600" u="none" strike="noStrike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Google Shape;246;p8">
            <a:extLst>
              <a:ext uri="{FF2B5EF4-FFF2-40B4-BE49-F238E27FC236}">
                <a16:creationId xmlns:a16="http://schemas.microsoft.com/office/drawing/2014/main" id="{E95F20D5-5655-3D83-990A-6054F13D59F6}"/>
              </a:ext>
            </a:extLst>
          </p:cNvPr>
          <p:cNvSpPr txBox="1"/>
          <p:nvPr/>
        </p:nvSpPr>
        <p:spPr>
          <a:xfrm>
            <a:off x="1774423" y="1412707"/>
            <a:ext cx="6357154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3200" b="1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本資料</a:t>
            </a:r>
            <a:r>
              <a:rPr lang="ja-JP" altLang="en-US" sz="32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をオフィスコーヒー</a:t>
            </a:r>
            <a:r>
              <a:rPr lang="ja-JP" altLang="en-US" sz="3200" b="1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導入の</a:t>
            </a:r>
            <a:endParaRPr lang="en-US" altLang="ja-JP" sz="3200" b="1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3200" b="1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比較</a:t>
            </a:r>
            <a:r>
              <a:rPr lang="ja-JP" altLang="en-US" sz="32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検討にお役立てください！</a:t>
            </a:r>
            <a:endParaRPr lang="en-US" altLang="ja-JP" sz="3200" b="1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8" name="Google Shape;81;p5">
            <a:extLst>
              <a:ext uri="{FF2B5EF4-FFF2-40B4-BE49-F238E27FC236}">
                <a16:creationId xmlns:a16="http://schemas.microsoft.com/office/drawing/2014/main" id="{EE282FC1-CC99-CD81-FEEB-206B440843D2}"/>
              </a:ext>
            </a:extLst>
          </p:cNvPr>
          <p:cNvGrpSpPr/>
          <p:nvPr/>
        </p:nvGrpSpPr>
        <p:grpSpPr>
          <a:xfrm>
            <a:off x="3107578" y="2995132"/>
            <a:ext cx="3720434" cy="939931"/>
            <a:chOff x="560387" y="1453439"/>
            <a:chExt cx="3720434" cy="939931"/>
          </a:xfrm>
        </p:grpSpPr>
        <p:sp>
          <p:nvSpPr>
            <p:cNvPr id="9" name="Google Shape;82;p5">
              <a:extLst>
                <a:ext uri="{FF2B5EF4-FFF2-40B4-BE49-F238E27FC236}">
                  <a16:creationId xmlns:a16="http://schemas.microsoft.com/office/drawing/2014/main" id="{05D70E19-5211-6487-8DDB-1773CD007AD9}"/>
                </a:ext>
              </a:extLst>
            </p:cNvPr>
            <p:cNvSpPr/>
            <p:nvPr/>
          </p:nvSpPr>
          <p:spPr>
            <a:xfrm>
              <a:off x="560387" y="1453439"/>
              <a:ext cx="3720434" cy="819918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33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ja-JP" sz="1800" b="1" u="none" strike="noStrike" cap="none" dirty="0">
                  <a:solidFill>
                    <a:schemeClr val="dk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資料</a:t>
              </a:r>
              <a:r>
                <a:rPr lang="ja-JP" sz="1800" b="1" u="none" strike="noStrike" cap="none" dirty="0">
                  <a:solidFill>
                    <a:srgbClr val="0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の使い方</a:t>
              </a:r>
              <a:endParaRPr sz="1100" b="1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  <p:sp>
          <p:nvSpPr>
            <p:cNvPr id="10" name="Google Shape;83;p5">
              <a:extLst>
                <a:ext uri="{FF2B5EF4-FFF2-40B4-BE49-F238E27FC236}">
                  <a16:creationId xmlns:a16="http://schemas.microsoft.com/office/drawing/2014/main" id="{F5384089-ABC7-A1C9-7375-825CCC878500}"/>
                </a:ext>
              </a:extLst>
            </p:cNvPr>
            <p:cNvSpPr/>
            <p:nvPr/>
          </p:nvSpPr>
          <p:spPr>
            <a:xfrm rot="10800000">
              <a:off x="2181879" y="2207422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568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2800" b="1" u="none" strike="noStrike" cap="none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</p:grpSp>
      <p:pic>
        <p:nvPicPr>
          <p:cNvPr id="11" name="Google Shape;206;p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CC5C11E-F0E3-7538-C299-188BBB9F26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31" y="79169"/>
            <a:ext cx="1860019" cy="7232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46;p8">
            <a:extLst>
              <a:ext uri="{FF2B5EF4-FFF2-40B4-BE49-F238E27FC236}">
                <a16:creationId xmlns:a16="http://schemas.microsoft.com/office/drawing/2014/main" id="{DE28E29A-34C7-4C2A-381D-A6C4FB0886EB}"/>
              </a:ext>
            </a:extLst>
          </p:cNvPr>
          <p:cNvSpPr txBox="1"/>
          <p:nvPr/>
        </p:nvSpPr>
        <p:spPr>
          <a:xfrm>
            <a:off x="1774422" y="926645"/>
            <a:ext cx="635715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24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導入</a:t>
            </a:r>
            <a:r>
              <a:rPr lang="ja-JP" altLang="en-US" sz="24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ご担当者様</a:t>
            </a:r>
            <a:endParaRPr lang="en-US" altLang="ja-JP" sz="2400" b="1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テーブルの上に置かれたコーヒーカップ&#10;&#10;自動的に生成された説明">
            <a:extLst>
              <a:ext uri="{FF2B5EF4-FFF2-40B4-BE49-F238E27FC236}">
                <a16:creationId xmlns:a16="http://schemas.microsoft.com/office/drawing/2014/main" id="{512EB281-F816-16E3-9F37-41A76E69D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" t="16051" r="1957" b="2507"/>
          <a:stretch/>
        </p:blipFill>
        <p:spPr>
          <a:xfrm>
            <a:off x="579554" y="2275530"/>
            <a:ext cx="2823431" cy="2354349"/>
          </a:xfrm>
          <a:prstGeom prst="roundRect">
            <a:avLst>
              <a:gd name="adj" fmla="val 3011"/>
            </a:avLst>
          </a:prstGeom>
          <a:effectLst/>
        </p:spPr>
      </p:pic>
      <p:sp>
        <p:nvSpPr>
          <p:cNvPr id="11" name="Google Shape;163;p32">
            <a:extLst>
              <a:ext uri="{FF2B5EF4-FFF2-40B4-BE49-F238E27FC236}">
                <a16:creationId xmlns:a16="http://schemas.microsoft.com/office/drawing/2014/main" id="{0A929023-B53E-059A-E305-316AC5637EEF}"/>
              </a:ext>
            </a:extLst>
          </p:cNvPr>
          <p:cNvSpPr/>
          <p:nvPr/>
        </p:nvSpPr>
        <p:spPr>
          <a:xfrm>
            <a:off x="582059" y="5060522"/>
            <a:ext cx="8763554" cy="952368"/>
          </a:xfrm>
          <a:prstGeom prst="roundRect">
            <a:avLst>
              <a:gd name="adj" fmla="val 2981"/>
            </a:avLst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F4F4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34;p8">
            <a:extLst>
              <a:ext uri="{FF2B5EF4-FFF2-40B4-BE49-F238E27FC236}">
                <a16:creationId xmlns:a16="http://schemas.microsoft.com/office/drawing/2014/main" id="{B67E52BE-CF00-AE2F-7FD7-F27BCAA8A5D9}"/>
              </a:ext>
            </a:extLst>
          </p:cNvPr>
          <p:cNvSpPr txBox="1"/>
          <p:nvPr/>
        </p:nvSpPr>
        <p:spPr>
          <a:xfrm>
            <a:off x="592797" y="6106360"/>
            <a:ext cx="7154571" cy="21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050" dirty="0">
                <a:latin typeface="Yu Gothic" panose="020B0400000000000000" pitchFamily="34" charset="-128"/>
                <a:ea typeface="Yu Gothic" panose="020B0400000000000000" pitchFamily="34" charset="-128"/>
              </a:rPr>
              <a:t>商品</a:t>
            </a:r>
            <a:r>
              <a:rPr lang="ja-JP" altLang="en-US" sz="105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一覧は　　　より</a:t>
            </a:r>
            <a:r>
              <a:rPr lang="ja-JP" altLang="en-US" sz="1050" dirty="0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ご覧ください。</a:t>
            </a:r>
          </a:p>
        </p:txBody>
      </p:sp>
      <p:sp>
        <p:nvSpPr>
          <p:cNvPr id="16" name="Google Shape;300;p12">
            <a:extLst>
              <a:ext uri="{FF2B5EF4-FFF2-40B4-BE49-F238E27FC236}">
                <a16:creationId xmlns:a16="http://schemas.microsoft.com/office/drawing/2014/main" id="{747DBD05-5E16-0A8D-78B7-8B72813AB55F}"/>
              </a:ext>
            </a:extLst>
          </p:cNvPr>
          <p:cNvSpPr/>
          <p:nvPr/>
        </p:nvSpPr>
        <p:spPr>
          <a:xfrm>
            <a:off x="582060" y="5060522"/>
            <a:ext cx="5229080" cy="955614"/>
          </a:xfrm>
          <a:prstGeom prst="roundRect">
            <a:avLst>
              <a:gd name="adj" fmla="val 6433"/>
            </a:avLst>
          </a:prstGeom>
          <a:noFill/>
          <a:ln>
            <a:noFill/>
          </a:ln>
          <a:effectLst>
            <a:outerShdw blurRad="304800" dist="25400" dir="5400000" sx="101055" sy="101055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ja-JP" altLang="en-US" sz="16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好みに合わせて選べる</a:t>
            </a:r>
            <a:endParaRPr lang="en-US" altLang="ja-JP" sz="16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>
              <a:lnSpc>
                <a:spcPct val="130000"/>
              </a:lnSpc>
            </a:pPr>
            <a:r>
              <a:rPr lang="ja-JP" altLang="en-US" sz="1600" b="1" dirty="0">
                <a:solidFill>
                  <a:srgbClr val="CA123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「つめかえパック」</a:t>
            </a:r>
            <a:r>
              <a:rPr lang="ja-JP" altLang="en-US" sz="1600" b="1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でお届けします！</a:t>
            </a:r>
            <a:endParaRPr lang="ja-JP" altLang="en-US" sz="16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2" name="Google Shape;300;p12">
            <a:extLst>
              <a:ext uri="{FF2B5EF4-FFF2-40B4-BE49-F238E27FC236}">
                <a16:creationId xmlns:a16="http://schemas.microsoft.com/office/drawing/2014/main" id="{AD069322-3483-FDD2-E4D7-46A64377F33D}"/>
              </a:ext>
            </a:extLst>
          </p:cNvPr>
          <p:cNvSpPr/>
          <p:nvPr/>
        </p:nvSpPr>
        <p:spPr>
          <a:xfrm>
            <a:off x="582059" y="1055855"/>
            <a:ext cx="3066016" cy="112030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solidFill>
                  <a:srgbClr val="222222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</a:rPr>
              <a:t>ブラックコーヒーから</a:t>
            </a:r>
            <a:endParaRPr lang="en-US" altLang="ja-JP" dirty="0">
              <a:solidFill>
                <a:srgbClr val="222222"/>
              </a:solidFill>
              <a:effectLst/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solidFill>
                  <a:srgbClr val="222222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</a:rPr>
              <a:t>カフェラテまで</a:t>
            </a:r>
            <a:r>
              <a:rPr lang="ja-JP" altLang="en-US" b="1" dirty="0">
                <a:solidFill>
                  <a:srgbClr val="CA123F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この一台</a:t>
            </a:r>
            <a:r>
              <a:rPr lang="ja-JP" altLang="en-US" dirty="0">
                <a:solidFill>
                  <a:srgbClr val="222222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</a:rPr>
              <a:t>で！</a:t>
            </a:r>
            <a:endParaRPr lang="en-US" altLang="ja-JP" dirty="0">
              <a:solidFill>
                <a:srgbClr val="222222"/>
              </a:solidFill>
              <a:effectLst/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solidFill>
                  <a:srgbClr val="222222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ワンタッチで、</a:t>
            </a:r>
            <a:r>
              <a:rPr lang="ja-JP" altLang="en-US" b="1" dirty="0">
                <a:solidFill>
                  <a:srgbClr val="CA123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さらに広がる香り</a:t>
            </a:r>
            <a:r>
              <a:rPr lang="ja-JP" altLang="en-US" dirty="0">
                <a:solidFill>
                  <a:srgbClr val="222222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と</a:t>
            </a:r>
            <a:endParaRPr lang="en-US" altLang="ja-JP" dirty="0">
              <a:solidFill>
                <a:srgbClr val="222222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pPr>
              <a:lnSpc>
                <a:spcPct val="130000"/>
              </a:lnSpc>
            </a:pPr>
            <a:r>
              <a:rPr lang="ja-JP" altLang="en-US" b="1" dirty="0">
                <a:solidFill>
                  <a:srgbClr val="CA123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なめらかな口当たり</a:t>
            </a:r>
            <a:r>
              <a:rPr lang="ja-JP" altLang="en-US" dirty="0">
                <a:solidFill>
                  <a:srgbClr val="222222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を実現</a:t>
            </a:r>
            <a:endParaRPr lang="en-US" altLang="ja-JP" dirty="0">
              <a:solidFill>
                <a:srgbClr val="222222"/>
              </a:solidFill>
              <a:effectLst/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grpSp>
        <p:nvGrpSpPr>
          <p:cNvPr id="45" name="Google Shape;299;p12">
            <a:extLst>
              <a:ext uri="{FF2B5EF4-FFF2-40B4-BE49-F238E27FC236}">
                <a16:creationId xmlns:a16="http://schemas.microsoft.com/office/drawing/2014/main" id="{87F0E316-FB04-969E-BC2D-D0B587BC5A1F}"/>
              </a:ext>
            </a:extLst>
          </p:cNvPr>
          <p:cNvGrpSpPr/>
          <p:nvPr/>
        </p:nvGrpSpPr>
        <p:grpSpPr>
          <a:xfrm>
            <a:off x="3572759" y="1123512"/>
            <a:ext cx="5772854" cy="3506367"/>
            <a:chOff x="1836825" y="270799"/>
            <a:chExt cx="5242003" cy="3857002"/>
          </a:xfrm>
        </p:grpSpPr>
        <p:sp>
          <p:nvSpPr>
            <p:cNvPr id="46" name="Google Shape;300;p12">
              <a:extLst>
                <a:ext uri="{FF2B5EF4-FFF2-40B4-BE49-F238E27FC236}">
                  <a16:creationId xmlns:a16="http://schemas.microsoft.com/office/drawing/2014/main" id="{DA5B98AD-F1C2-57B7-F47F-728A7FE448B4}"/>
                </a:ext>
              </a:extLst>
            </p:cNvPr>
            <p:cNvSpPr/>
            <p:nvPr/>
          </p:nvSpPr>
          <p:spPr>
            <a:xfrm>
              <a:off x="2074727" y="270799"/>
              <a:ext cx="5004101" cy="3857002"/>
            </a:xfrm>
            <a:prstGeom prst="roundRect">
              <a:avLst>
                <a:gd name="adj" fmla="val 3551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ja-JP" altLang="en-US" sz="1600" b="1">
                <a:solidFill>
                  <a:srgbClr val="CA123F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47" name="Google Shape;301;p12">
              <a:extLst>
                <a:ext uri="{FF2B5EF4-FFF2-40B4-BE49-F238E27FC236}">
                  <a16:creationId xmlns:a16="http://schemas.microsoft.com/office/drawing/2014/main" id="{C8630796-6077-2BE1-6A7D-6D971502A00A}"/>
                </a:ext>
              </a:extLst>
            </p:cNvPr>
            <p:cNvSpPr/>
            <p:nvPr/>
          </p:nvSpPr>
          <p:spPr>
            <a:xfrm rot="16200000">
              <a:off x="1680266" y="2052431"/>
              <a:ext cx="578382" cy="26526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dist="50800" dir="11220000" sx="107000" sy="107000" algn="ctr" rotWithShape="0">
                <a:srgbClr val="44240C">
                  <a:alpha val="8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図 17" descr="カップに入った飲み物&#10;&#10;自動的に生成された説明">
            <a:extLst>
              <a:ext uri="{FF2B5EF4-FFF2-40B4-BE49-F238E27FC236}">
                <a16:creationId xmlns:a16="http://schemas.microsoft.com/office/drawing/2014/main" id="{0C45F160-5ED3-3A15-E429-CD395E70D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118" y="4778793"/>
            <a:ext cx="1095890" cy="1093535"/>
          </a:xfrm>
          <a:prstGeom prst="rect">
            <a:avLst/>
          </a:prstGeom>
        </p:spPr>
      </p:pic>
      <p:pic>
        <p:nvPicPr>
          <p:cNvPr id="15" name="図 14" descr="文字が書かれている&#10;&#10;説明は自動で生成されたものです">
            <a:extLst>
              <a:ext uri="{FF2B5EF4-FFF2-40B4-BE49-F238E27FC236}">
                <a16:creationId xmlns:a16="http://schemas.microsoft.com/office/drawing/2014/main" id="{2BA10CCB-C5DF-B2D1-B293-5C2A7D6F3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925" y="4696879"/>
            <a:ext cx="785623" cy="1277264"/>
          </a:xfrm>
          <a:prstGeom prst="rect">
            <a:avLst/>
          </a:prstGeom>
        </p:spPr>
      </p:pic>
      <p:pic>
        <p:nvPicPr>
          <p:cNvPr id="21" name="図 20" descr="グラフィカル ユーザー インターフェイス, アプリケーション, カレンダー&#10;&#10;説明は自動で生成されたものです">
            <a:extLst>
              <a:ext uri="{FF2B5EF4-FFF2-40B4-BE49-F238E27FC236}">
                <a16:creationId xmlns:a16="http://schemas.microsoft.com/office/drawing/2014/main" id="{988048AC-DABF-FC8E-AA1B-4FA00CE92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446" y="4743060"/>
            <a:ext cx="688630" cy="1184901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22D47E1-5A61-C231-4533-3DFD9717399B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2" name="図 11" descr="ロゴ&#10;&#10;自動的に生成された説明">
            <a:extLst>
              <a:ext uri="{FF2B5EF4-FFF2-40B4-BE49-F238E27FC236}">
                <a16:creationId xmlns:a16="http://schemas.microsoft.com/office/drawing/2014/main" id="{FF402F94-A13C-A99E-8823-3D45077F3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19" name="Google Shape;257;p9">
            <a:extLst>
              <a:ext uri="{FF2B5EF4-FFF2-40B4-BE49-F238E27FC236}">
                <a16:creationId xmlns:a16="http://schemas.microsoft.com/office/drawing/2014/main" id="{4E20DD52-DD44-C689-DE65-3F0D00E308B4}"/>
              </a:ext>
            </a:extLst>
          </p:cNvPr>
          <p:cNvSpPr txBox="1">
            <a:spLocks/>
          </p:cNvSpPr>
          <p:nvPr/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sz="2400" b="1">
                <a:latin typeface="游ゴシック"/>
                <a:ea typeface="游ゴシック"/>
              </a:rPr>
              <a:t>カフェメ</a:t>
            </a:r>
            <a:r>
              <a:rPr lang="ja-JP" altLang="en-US" sz="2400" b="1">
                <a:latin typeface="游ゴシック"/>
                <a:ea typeface="游ゴシック"/>
              </a:rPr>
              <a:t>ニュ</a:t>
            </a:r>
            <a:r>
              <a:rPr lang="ja-JP" sz="2400" b="1">
                <a:latin typeface="游ゴシック"/>
                <a:ea typeface="游ゴシック"/>
              </a:rPr>
              <a:t>ー ラインアップ</a:t>
            </a:r>
            <a:endParaRPr lang="ja-JP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F653F96-7F7D-DD1F-1DE2-87E709B02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869" y="1238204"/>
            <a:ext cx="5218628" cy="324335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8D881B-52D4-7851-51CB-4A72E60CA5AD}"/>
              </a:ext>
            </a:extLst>
          </p:cNvPr>
          <p:cNvSpPr txBox="1"/>
          <p:nvPr/>
        </p:nvSpPr>
        <p:spPr>
          <a:xfrm>
            <a:off x="1183566" y="6090628"/>
            <a:ext cx="791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u="sng" dirty="0">
                <a:solidFill>
                  <a:srgbClr val="CA123F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  <a:hlinkClick r:id="rId9"/>
              </a:rPr>
              <a:t>こちら</a:t>
            </a:r>
            <a:endParaRPr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38810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1942254C-C5A2-CC95-D0E9-680F0F3F1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96" y="824973"/>
            <a:ext cx="8833870" cy="5316173"/>
          </a:xfrm>
          <a:prstGeom prst="rect">
            <a:avLst/>
          </a:prstGeom>
        </p:spPr>
      </p:pic>
      <p:sp>
        <p:nvSpPr>
          <p:cNvPr id="296" name="Google Shape;296;p10"/>
          <p:cNvSpPr txBox="1">
            <a:spLocks noGrp="1"/>
          </p:cNvSpPr>
          <p:nvPr>
            <p:ph type="title"/>
          </p:nvPr>
        </p:nvSpPr>
        <p:spPr>
          <a:xfrm>
            <a:off x="788987" y="312843"/>
            <a:ext cx="854392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ja-JP" sz="2400">
                <a:latin typeface="游ゴシック" panose="020B0400000000000000" pitchFamily="50" charset="-128"/>
                <a:ea typeface="游ゴシック" panose="020B0400000000000000" pitchFamily="50" charset="-128"/>
              </a:rPr>
              <a:t>他のプラン</a:t>
            </a:r>
            <a:r>
              <a:rPr lang="ja-JP" sz="24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と</a:t>
            </a:r>
            <a:r>
              <a:rPr lang="ja-JP" sz="240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比較</a:t>
            </a:r>
            <a:endParaRPr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97" name="Google Shape;297;p10"/>
          <p:cNvSpPr/>
          <p:nvPr/>
        </p:nvSpPr>
        <p:spPr>
          <a:xfrm>
            <a:off x="8588187" y="204141"/>
            <a:ext cx="1116979" cy="420115"/>
          </a:xfrm>
          <a:prstGeom prst="roundRect">
            <a:avLst>
              <a:gd name="adj" fmla="val 643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100" b="1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記入ページ</a:t>
            </a:r>
            <a:endParaRPr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98" name="Google Shape;298;p10"/>
          <p:cNvSpPr txBox="1"/>
          <p:nvPr/>
        </p:nvSpPr>
        <p:spPr>
          <a:xfrm>
            <a:off x="6291799" y="704511"/>
            <a:ext cx="3343463" cy="18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0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※お客様で比較検討された他社の情報を入力してください。</a:t>
            </a:r>
            <a:endParaRPr sz="900" b="0" i="0" u="none" strike="noStrike" cap="none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D0DD8D1-9547-2F4F-E082-E410707CADA4}"/>
              </a:ext>
            </a:extLst>
          </p:cNvPr>
          <p:cNvSpPr txBox="1"/>
          <p:nvPr/>
        </p:nvSpPr>
        <p:spPr>
          <a:xfrm>
            <a:off x="502134" y="6122355"/>
            <a:ext cx="7452581" cy="721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金額は全て税込で表記しています。</a:t>
            </a:r>
            <a:endParaRPr lang="en-US" altLang="ja-JP" sz="8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※1 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ウォーターサーバーはつきません。コーヒーメーカーは「ネスカフェ ドルチェ グスト バリスタ スリム」となります。</a:t>
            </a:r>
            <a:endParaRPr lang="en-US" altLang="ja-JP" sz="8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>
              <a:lnSpc>
                <a:spcPct val="130000"/>
              </a:lnSpc>
            </a:pP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※2 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ウォーターサーバーはつきません。コーヒーメーカーは「ネスカフェ ドルチェ グスト ジェニオ エス タッチ」となります。</a:t>
            </a:r>
            <a:endParaRPr lang="en-US" altLang="ja-JP" sz="8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※3 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ja-JP" altLang="en-US" sz="800" dirty="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名が</a:t>
            </a:r>
            <a:r>
              <a:rPr lang="en-US" altLang="ja-JP" sz="800" dirty="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20</a:t>
            </a:r>
            <a:r>
              <a:rPr lang="ja-JP" altLang="en-US" sz="800" dirty="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営業日に１杯ずつ飲む場合。お支払いは注文時（</a:t>
            </a:r>
            <a:r>
              <a:rPr lang="en-US" altLang="ja-JP" sz="800" dirty="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800" dirty="0">
                <a:solidFill>
                  <a:srgbClr val="50505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か月ごと）となります。</a:t>
            </a:r>
            <a:endParaRPr lang="ja-JP" altLang="en-US" sz="8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AAC414-734D-ACEC-7209-8C98324E79B3}"/>
              </a:ext>
            </a:extLst>
          </p:cNvPr>
          <p:cNvSpPr txBox="1"/>
          <p:nvPr/>
        </p:nvSpPr>
        <p:spPr>
          <a:xfrm>
            <a:off x="6644820" y="125039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kumimoji="1"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画像貼付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30791C0-7C34-227E-D206-D58932DABE08}"/>
              </a:ext>
            </a:extLst>
          </p:cNvPr>
          <p:cNvSpPr txBox="1"/>
          <p:nvPr/>
        </p:nvSpPr>
        <p:spPr>
          <a:xfrm>
            <a:off x="8239373" y="125039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kumimoji="1"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画像貼付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71B644A-A7EE-9A3C-FDFE-6F0DFEF0DF23}"/>
              </a:ext>
            </a:extLst>
          </p:cNvPr>
          <p:cNvSpPr txBox="1"/>
          <p:nvPr/>
        </p:nvSpPr>
        <p:spPr>
          <a:xfrm>
            <a:off x="1577045" y="5813057"/>
            <a:ext cx="1483446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36792D1-7A09-E5F0-9A3A-C9DAB10CBEE0}"/>
              </a:ext>
            </a:extLst>
          </p:cNvPr>
          <p:cNvSpPr txBox="1"/>
          <p:nvPr/>
        </p:nvSpPr>
        <p:spPr>
          <a:xfrm>
            <a:off x="3160207" y="5813057"/>
            <a:ext cx="1488181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A03F225-C991-A065-94CC-54367573FB07}"/>
              </a:ext>
            </a:extLst>
          </p:cNvPr>
          <p:cNvSpPr txBox="1"/>
          <p:nvPr/>
        </p:nvSpPr>
        <p:spPr>
          <a:xfrm>
            <a:off x="4748105" y="5813057"/>
            <a:ext cx="1477519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CF11DFE-86D4-536B-F7FD-95ABA62B7C16}"/>
              </a:ext>
            </a:extLst>
          </p:cNvPr>
          <p:cNvSpPr txBox="1"/>
          <p:nvPr/>
        </p:nvSpPr>
        <p:spPr>
          <a:xfrm>
            <a:off x="6296020" y="1876025"/>
            <a:ext cx="1455165" cy="69104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406C1B8-5203-F728-2A18-2D86934CED41}"/>
              </a:ext>
            </a:extLst>
          </p:cNvPr>
          <p:cNvSpPr txBox="1"/>
          <p:nvPr/>
        </p:nvSpPr>
        <p:spPr>
          <a:xfrm>
            <a:off x="6296020" y="4045422"/>
            <a:ext cx="1469346" cy="4462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EBCE350-DD3D-9263-C092-53761589384A}"/>
              </a:ext>
            </a:extLst>
          </p:cNvPr>
          <p:cNvSpPr txBox="1"/>
          <p:nvPr/>
        </p:nvSpPr>
        <p:spPr>
          <a:xfrm>
            <a:off x="6296020" y="4493259"/>
            <a:ext cx="1461482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4B8AA04-B03B-0E7E-404B-F13AD3A5ABA3}"/>
              </a:ext>
            </a:extLst>
          </p:cNvPr>
          <p:cNvSpPr txBox="1"/>
          <p:nvPr/>
        </p:nvSpPr>
        <p:spPr>
          <a:xfrm>
            <a:off x="6296020" y="2568920"/>
            <a:ext cx="1455165" cy="576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062B092-E1D4-5A82-6EC8-4E056A74834C}"/>
              </a:ext>
            </a:extLst>
          </p:cNvPr>
          <p:cNvSpPr txBox="1"/>
          <p:nvPr/>
        </p:nvSpPr>
        <p:spPr>
          <a:xfrm>
            <a:off x="6296020" y="3146771"/>
            <a:ext cx="1466170" cy="4490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84AA5F4-0568-D303-7199-3CC90007D3D3}"/>
              </a:ext>
            </a:extLst>
          </p:cNvPr>
          <p:cNvSpPr txBox="1"/>
          <p:nvPr/>
        </p:nvSpPr>
        <p:spPr>
          <a:xfrm>
            <a:off x="6296020" y="3597722"/>
            <a:ext cx="1461481" cy="4490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F55E791-A0E2-3E0C-716E-C822D4CEF159}"/>
              </a:ext>
            </a:extLst>
          </p:cNvPr>
          <p:cNvSpPr txBox="1"/>
          <p:nvPr/>
        </p:nvSpPr>
        <p:spPr>
          <a:xfrm>
            <a:off x="6296020" y="4821505"/>
            <a:ext cx="1461482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3434BDD-A8C3-91F5-6474-059A0EA09E8E}"/>
              </a:ext>
            </a:extLst>
          </p:cNvPr>
          <p:cNvSpPr txBox="1"/>
          <p:nvPr/>
        </p:nvSpPr>
        <p:spPr>
          <a:xfrm>
            <a:off x="6296020" y="5154441"/>
            <a:ext cx="1461482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678BE7A-E528-DE3F-21DD-32694077E10D}"/>
              </a:ext>
            </a:extLst>
          </p:cNvPr>
          <p:cNvSpPr txBox="1"/>
          <p:nvPr/>
        </p:nvSpPr>
        <p:spPr>
          <a:xfrm>
            <a:off x="6296020" y="5482687"/>
            <a:ext cx="1461482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4189290-AC6E-DFC1-DA52-AF8DACA39AC9}"/>
              </a:ext>
            </a:extLst>
          </p:cNvPr>
          <p:cNvSpPr txBox="1"/>
          <p:nvPr/>
        </p:nvSpPr>
        <p:spPr>
          <a:xfrm>
            <a:off x="6296020" y="5815622"/>
            <a:ext cx="1461482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D9EC758F-CF5B-EF6B-54A6-BADA8EA6145C}"/>
              </a:ext>
            </a:extLst>
          </p:cNvPr>
          <p:cNvSpPr txBox="1"/>
          <p:nvPr/>
        </p:nvSpPr>
        <p:spPr>
          <a:xfrm>
            <a:off x="7882058" y="1876025"/>
            <a:ext cx="1455165" cy="69104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22AB8646-24F7-2CBA-98F2-A367272A4E61}"/>
              </a:ext>
            </a:extLst>
          </p:cNvPr>
          <p:cNvSpPr txBox="1"/>
          <p:nvPr/>
        </p:nvSpPr>
        <p:spPr>
          <a:xfrm>
            <a:off x="7882058" y="4045422"/>
            <a:ext cx="1469346" cy="4462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29AACC8A-478B-31E5-31F6-5C5F53A2B9E3}"/>
              </a:ext>
            </a:extLst>
          </p:cNvPr>
          <p:cNvSpPr txBox="1"/>
          <p:nvPr/>
        </p:nvSpPr>
        <p:spPr>
          <a:xfrm>
            <a:off x="7882058" y="4493259"/>
            <a:ext cx="1461482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956F5C99-31B4-440C-86CD-8FF33416FB44}"/>
              </a:ext>
            </a:extLst>
          </p:cNvPr>
          <p:cNvSpPr txBox="1"/>
          <p:nvPr/>
        </p:nvSpPr>
        <p:spPr>
          <a:xfrm>
            <a:off x="7882058" y="2568920"/>
            <a:ext cx="1455165" cy="576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6C5ACF90-C4B2-5779-8DAD-9C42EA2FF3F4}"/>
              </a:ext>
            </a:extLst>
          </p:cNvPr>
          <p:cNvSpPr txBox="1"/>
          <p:nvPr/>
        </p:nvSpPr>
        <p:spPr>
          <a:xfrm>
            <a:off x="7882058" y="3146771"/>
            <a:ext cx="1466170" cy="4490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4A680028-5B7C-4736-366B-5875B21AE77C}"/>
              </a:ext>
            </a:extLst>
          </p:cNvPr>
          <p:cNvSpPr txBox="1"/>
          <p:nvPr/>
        </p:nvSpPr>
        <p:spPr>
          <a:xfrm>
            <a:off x="7882058" y="3597722"/>
            <a:ext cx="1461481" cy="4490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5CDB91A-AE20-09F9-4C92-4BC2F7495EFE}"/>
              </a:ext>
            </a:extLst>
          </p:cNvPr>
          <p:cNvSpPr txBox="1"/>
          <p:nvPr/>
        </p:nvSpPr>
        <p:spPr>
          <a:xfrm>
            <a:off x="7882058" y="4821505"/>
            <a:ext cx="1461482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7B86A31-80C4-A375-F23F-FE477F1B0E74}"/>
              </a:ext>
            </a:extLst>
          </p:cNvPr>
          <p:cNvSpPr txBox="1"/>
          <p:nvPr/>
        </p:nvSpPr>
        <p:spPr>
          <a:xfrm>
            <a:off x="7882058" y="5154441"/>
            <a:ext cx="1461482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56" name="テキスト ボックス 255">
            <a:extLst>
              <a:ext uri="{FF2B5EF4-FFF2-40B4-BE49-F238E27FC236}">
                <a16:creationId xmlns:a16="http://schemas.microsoft.com/office/drawing/2014/main" id="{9E1501A2-9C60-E845-B34E-5F72E78524D6}"/>
              </a:ext>
            </a:extLst>
          </p:cNvPr>
          <p:cNvSpPr txBox="1"/>
          <p:nvPr/>
        </p:nvSpPr>
        <p:spPr>
          <a:xfrm>
            <a:off x="7882058" y="5482687"/>
            <a:ext cx="1461482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57" name="テキスト ボックス 256">
            <a:extLst>
              <a:ext uri="{FF2B5EF4-FFF2-40B4-BE49-F238E27FC236}">
                <a16:creationId xmlns:a16="http://schemas.microsoft.com/office/drawing/2014/main" id="{B204DC3F-3844-974F-24DA-4264B472B8EE}"/>
              </a:ext>
            </a:extLst>
          </p:cNvPr>
          <p:cNvSpPr txBox="1"/>
          <p:nvPr/>
        </p:nvSpPr>
        <p:spPr>
          <a:xfrm>
            <a:off x="7882058" y="5815622"/>
            <a:ext cx="1461482" cy="3280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800">
                <a:latin typeface="游ゴシック" panose="020B0400000000000000" pitchFamily="50" charset="-128"/>
                <a:ea typeface="游ゴシック" panose="020B0400000000000000" pitchFamily="50" charset="-128"/>
              </a:rPr>
              <a:t>テキスト入力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6;p8">
            <a:extLst>
              <a:ext uri="{FF2B5EF4-FFF2-40B4-BE49-F238E27FC236}">
                <a16:creationId xmlns:a16="http://schemas.microsoft.com/office/drawing/2014/main" id="{166FAC2A-D647-CDFB-8DE1-D41D02DDCFDA}"/>
              </a:ext>
            </a:extLst>
          </p:cNvPr>
          <p:cNvSpPr txBox="1"/>
          <p:nvPr/>
        </p:nvSpPr>
        <p:spPr>
          <a:xfrm>
            <a:off x="792000" y="1019156"/>
            <a:ext cx="8540913" cy="4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プランの</a:t>
            </a:r>
            <a:r>
              <a:rPr lang="en-US" altLang="ja-JP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1</a:t>
            </a:r>
            <a:r>
              <a:rPr lang="ja-JP" altLang="en-US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か月目の料金</a:t>
            </a:r>
            <a:r>
              <a:rPr lang="en-US" altLang="ja-JP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(</a:t>
            </a:r>
            <a:r>
              <a:rPr lang="ja-JP" altLang="en-US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初期費用と月額費用</a:t>
            </a:r>
            <a:r>
              <a:rPr lang="en-US" altLang="ja-JP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  <a:r>
              <a:rPr lang="ja-JP" altLang="en-US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です。注文時に選択した定期便のお届け頻度</a:t>
            </a:r>
            <a:r>
              <a:rPr lang="en-US" altLang="ja-JP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(1</a:t>
            </a:r>
            <a:r>
              <a:rPr lang="ja-JP" altLang="en-US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か月毎</a:t>
            </a:r>
            <a:r>
              <a:rPr lang="en-US" altLang="ja-JP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/3</a:t>
            </a:r>
            <a:r>
              <a:rPr lang="ja-JP" altLang="en-US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か月毎</a:t>
            </a:r>
            <a:r>
              <a:rPr lang="en-US" altLang="ja-JP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  <a:r>
              <a:rPr lang="ja-JP" altLang="en-US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に準じたお支払いとなります。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2</a:t>
            </a:r>
            <a:r>
              <a:rPr lang="ja-JP" altLang="en-US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か月目以降は月額固定費と月額変動費のみ発生します</a:t>
            </a:r>
          </a:p>
        </p:txBody>
      </p:sp>
      <p:sp>
        <p:nvSpPr>
          <p:cNvPr id="2" name="Google Shape;294;p12">
            <a:extLst>
              <a:ext uri="{FF2B5EF4-FFF2-40B4-BE49-F238E27FC236}">
                <a16:creationId xmlns:a16="http://schemas.microsoft.com/office/drawing/2014/main" id="{286CC23A-132A-3465-8EF8-BEC663AD911B}"/>
              </a:ext>
            </a:extLst>
          </p:cNvPr>
          <p:cNvSpPr/>
          <p:nvPr/>
        </p:nvSpPr>
        <p:spPr>
          <a:xfrm>
            <a:off x="573081" y="2755397"/>
            <a:ext cx="8759823" cy="2850638"/>
          </a:xfrm>
          <a:prstGeom prst="roundRect">
            <a:avLst>
              <a:gd name="adj" fmla="val 1883"/>
            </a:avLst>
          </a:prstGeom>
          <a:solidFill>
            <a:srgbClr val="F2E8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6D7AA10-9696-883C-7452-23E085054AA2}"/>
              </a:ext>
            </a:extLst>
          </p:cNvPr>
          <p:cNvCxnSpPr>
            <a:cxnSpLocks/>
          </p:cNvCxnSpPr>
          <p:nvPr/>
        </p:nvCxnSpPr>
        <p:spPr>
          <a:xfrm>
            <a:off x="1053695" y="3606465"/>
            <a:ext cx="7823295" cy="0"/>
          </a:xfrm>
          <a:prstGeom prst="line">
            <a:avLst/>
          </a:prstGeom>
          <a:ln w="127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32;p8">
            <a:extLst>
              <a:ext uri="{FF2B5EF4-FFF2-40B4-BE49-F238E27FC236}">
                <a16:creationId xmlns:a16="http://schemas.microsoft.com/office/drawing/2014/main" id="{C0BBF2C8-6BFB-A398-A8CE-872A64967200}"/>
              </a:ext>
            </a:extLst>
          </p:cNvPr>
          <p:cNvSpPr/>
          <p:nvPr/>
        </p:nvSpPr>
        <p:spPr>
          <a:xfrm>
            <a:off x="573082" y="1986780"/>
            <a:ext cx="8759823" cy="671635"/>
          </a:xfrm>
          <a:prstGeom prst="roundRect">
            <a:avLst>
              <a:gd name="adj" fmla="val 10694"/>
            </a:avLst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Google Shape;246;p8">
            <a:extLst>
              <a:ext uri="{FF2B5EF4-FFF2-40B4-BE49-F238E27FC236}">
                <a16:creationId xmlns:a16="http://schemas.microsoft.com/office/drawing/2014/main" id="{F15FD071-177A-20CE-74C8-57CA658E99B3}"/>
              </a:ext>
            </a:extLst>
          </p:cNvPr>
          <p:cNvSpPr txBox="1"/>
          <p:nvPr/>
        </p:nvSpPr>
        <p:spPr>
          <a:xfrm>
            <a:off x="1062288" y="3076856"/>
            <a:ext cx="26759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初月合計費用</a:t>
            </a:r>
            <a:endParaRPr lang="ja-JP" altLang="en-US" sz="1800" b="1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7" name="Google Shape;246;p8">
            <a:extLst>
              <a:ext uri="{FF2B5EF4-FFF2-40B4-BE49-F238E27FC236}">
                <a16:creationId xmlns:a16="http://schemas.microsoft.com/office/drawing/2014/main" id="{ABC3F293-3894-BCAD-8B74-8E767CFEF699}"/>
              </a:ext>
            </a:extLst>
          </p:cNvPr>
          <p:cNvSpPr txBox="1"/>
          <p:nvPr/>
        </p:nvSpPr>
        <p:spPr>
          <a:xfrm>
            <a:off x="7810500" y="2974889"/>
            <a:ext cx="106649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8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円</a:t>
            </a:r>
            <a:r>
              <a:rPr lang="en-US" altLang="ja-JP" sz="32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 </a:t>
            </a:r>
            <a:r>
              <a:rPr lang="en-US" altLang="ja-JP" sz="16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(</a:t>
            </a:r>
            <a:r>
              <a:rPr lang="ja-JP" altLang="en-US" sz="16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税込</a:t>
            </a:r>
            <a:r>
              <a:rPr lang="en-US" altLang="ja-JP" sz="16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  <a:endParaRPr lang="ja-JP" altLang="en-US" sz="20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1" name="Google Shape;246;p8">
            <a:extLst>
              <a:ext uri="{FF2B5EF4-FFF2-40B4-BE49-F238E27FC236}">
                <a16:creationId xmlns:a16="http://schemas.microsoft.com/office/drawing/2014/main" id="{5E7CED06-B0E8-30B1-3E68-2555C121129E}"/>
              </a:ext>
            </a:extLst>
          </p:cNvPr>
          <p:cNvSpPr txBox="1"/>
          <p:nvPr/>
        </p:nvSpPr>
        <p:spPr>
          <a:xfrm>
            <a:off x="1062288" y="3845879"/>
            <a:ext cx="15742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初期費用</a:t>
            </a:r>
            <a:endParaRPr lang="ja-JP" altLang="en-US" sz="2000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2" name="Google Shape;246;p8">
            <a:extLst>
              <a:ext uri="{FF2B5EF4-FFF2-40B4-BE49-F238E27FC236}">
                <a16:creationId xmlns:a16="http://schemas.microsoft.com/office/drawing/2014/main" id="{6CD2552A-B581-5B8E-82EB-1B285C1345CD}"/>
              </a:ext>
            </a:extLst>
          </p:cNvPr>
          <p:cNvSpPr txBox="1"/>
          <p:nvPr/>
        </p:nvSpPr>
        <p:spPr>
          <a:xfrm>
            <a:off x="7886497" y="3914741"/>
            <a:ext cx="10080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円 </a:t>
            </a:r>
            <a:r>
              <a:rPr lang="en-US" altLang="ja-JP" sz="160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(</a:t>
            </a:r>
            <a:r>
              <a:rPr lang="ja-JP" altLang="en-US" sz="16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税込</a:t>
            </a:r>
            <a:r>
              <a:rPr lang="en-US" altLang="ja-JP" sz="160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</a:p>
        </p:txBody>
      </p:sp>
      <p:sp>
        <p:nvSpPr>
          <p:cNvPr id="33" name="Google Shape;246;p8">
            <a:extLst>
              <a:ext uri="{FF2B5EF4-FFF2-40B4-BE49-F238E27FC236}">
                <a16:creationId xmlns:a16="http://schemas.microsoft.com/office/drawing/2014/main" id="{0105E8D6-2184-1507-4272-89847796E25B}"/>
              </a:ext>
            </a:extLst>
          </p:cNvPr>
          <p:cNvSpPr txBox="1"/>
          <p:nvPr/>
        </p:nvSpPr>
        <p:spPr>
          <a:xfrm>
            <a:off x="1053695" y="4406941"/>
            <a:ext cx="15742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月額固定費</a:t>
            </a:r>
            <a:endParaRPr lang="ja-JP" altLang="en-US" sz="2000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4" name="Google Shape;246;p8">
            <a:extLst>
              <a:ext uri="{FF2B5EF4-FFF2-40B4-BE49-F238E27FC236}">
                <a16:creationId xmlns:a16="http://schemas.microsoft.com/office/drawing/2014/main" id="{C54C23AF-86BD-EC7A-A702-77F35C604ACD}"/>
              </a:ext>
            </a:extLst>
          </p:cNvPr>
          <p:cNvSpPr txBox="1"/>
          <p:nvPr/>
        </p:nvSpPr>
        <p:spPr>
          <a:xfrm>
            <a:off x="7876867" y="4467298"/>
            <a:ext cx="10080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円 </a:t>
            </a:r>
            <a:r>
              <a:rPr lang="en-US" altLang="ja-JP" sz="160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(</a:t>
            </a:r>
            <a:r>
              <a:rPr lang="ja-JP" altLang="en-US" sz="16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税込</a:t>
            </a:r>
            <a:r>
              <a:rPr lang="en-US" altLang="ja-JP" sz="160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</a:p>
        </p:txBody>
      </p:sp>
      <p:sp>
        <p:nvSpPr>
          <p:cNvPr id="37" name="Google Shape;246;p8">
            <a:extLst>
              <a:ext uri="{FF2B5EF4-FFF2-40B4-BE49-F238E27FC236}">
                <a16:creationId xmlns:a16="http://schemas.microsoft.com/office/drawing/2014/main" id="{9DB601ED-5C1D-5768-8EED-1AFBFA66AAB5}"/>
              </a:ext>
            </a:extLst>
          </p:cNvPr>
          <p:cNvSpPr txBox="1"/>
          <p:nvPr/>
        </p:nvSpPr>
        <p:spPr>
          <a:xfrm>
            <a:off x="1062288" y="4990978"/>
            <a:ext cx="15742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月額変動費</a:t>
            </a:r>
            <a:endParaRPr lang="ja-JP" altLang="en-US" sz="2000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8" name="Google Shape;246;p8">
            <a:extLst>
              <a:ext uri="{FF2B5EF4-FFF2-40B4-BE49-F238E27FC236}">
                <a16:creationId xmlns:a16="http://schemas.microsoft.com/office/drawing/2014/main" id="{9824782F-0C3E-1317-B25B-E1F3FCCA8B9F}"/>
              </a:ext>
            </a:extLst>
          </p:cNvPr>
          <p:cNvSpPr txBox="1"/>
          <p:nvPr/>
        </p:nvSpPr>
        <p:spPr>
          <a:xfrm>
            <a:off x="7895992" y="5005468"/>
            <a:ext cx="10080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円 </a:t>
            </a:r>
            <a:r>
              <a:rPr lang="en-US" altLang="ja-JP" sz="160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(</a:t>
            </a:r>
            <a:r>
              <a:rPr lang="ja-JP" altLang="en-US" sz="160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税込</a:t>
            </a:r>
            <a:r>
              <a:rPr lang="en-US" altLang="ja-JP" sz="160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</a:p>
        </p:txBody>
      </p:sp>
      <p:sp>
        <p:nvSpPr>
          <p:cNvPr id="8" name="Google Shape;115;p2">
            <a:extLst>
              <a:ext uri="{FF2B5EF4-FFF2-40B4-BE49-F238E27FC236}">
                <a16:creationId xmlns:a16="http://schemas.microsoft.com/office/drawing/2014/main" id="{33013220-52B1-3543-013F-E17D4C1EBCF0}"/>
              </a:ext>
            </a:extLst>
          </p:cNvPr>
          <p:cNvSpPr txBox="1"/>
          <p:nvPr/>
        </p:nvSpPr>
        <p:spPr>
          <a:xfrm>
            <a:off x="573081" y="5707399"/>
            <a:ext cx="8759816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月額変動費は概算となります。コーヒーの代金の計算は、ブラックは「ネスカフェ ゴールド ブレンド エコ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＆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システムパック 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120g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」、ラテは「ネスカフェ ゴールドブレンド エコ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&amp;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システムパック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120g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」に「ネスレ ブライト 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260g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」を加えた価格で計算しています。実際に注文する商品によって価格が異なります。</a:t>
            </a:r>
            <a:endParaRPr lang="en-US" altLang="ja-JP" sz="8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こちらのプランは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回あたりの注文で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4,000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円（税込）以上のご購入が必要です。</a:t>
            </a:r>
            <a:endParaRPr lang="en-US" altLang="ja-JP" sz="8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定期便のお届け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3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回未満で解約の場合、解約金として</a:t>
            </a: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7,425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円をお支払いいただきます。</a:t>
            </a:r>
            <a:endParaRPr lang="en-US" altLang="ja-JP" sz="8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>
              <a:lnSpc>
                <a:spcPct val="130000"/>
              </a:lnSpc>
            </a:pPr>
            <a:r>
              <a:rPr lang="en-US" altLang="ja-JP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lang="ja-JP" altLang="en-US" sz="80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シミュレーションは</a:t>
            </a:r>
            <a:r>
              <a:rPr lang="ja-JP" altLang="en-US" sz="800" b="1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</a:t>
            </a:r>
            <a:r>
              <a:rPr lang="ja-JP" altLang="en-US" sz="80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から</a:t>
            </a:r>
            <a:r>
              <a:rPr lang="ja-JP" altLang="en-US" sz="8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ご利用いただけます。</a:t>
            </a:r>
            <a:endParaRPr lang="ja-JP" altLang="en-US" sz="8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3E105221-B644-92AA-2AF2-5D1A9C6595E1}"/>
              </a:ext>
            </a:extLst>
          </p:cNvPr>
          <p:cNvSpPr/>
          <p:nvPr/>
        </p:nvSpPr>
        <p:spPr>
          <a:xfrm>
            <a:off x="5074947" y="3010151"/>
            <a:ext cx="2675948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16C6FFCC-3264-6A64-079F-D93C712C0D11}"/>
              </a:ext>
            </a:extLst>
          </p:cNvPr>
          <p:cNvSpPr/>
          <p:nvPr/>
        </p:nvSpPr>
        <p:spPr>
          <a:xfrm>
            <a:off x="5633884" y="3851203"/>
            <a:ext cx="2206112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DBF5E0B7-4108-DB38-DE06-D936574DA3D4}"/>
              </a:ext>
            </a:extLst>
          </p:cNvPr>
          <p:cNvSpPr/>
          <p:nvPr/>
        </p:nvSpPr>
        <p:spPr>
          <a:xfrm>
            <a:off x="5633884" y="4406443"/>
            <a:ext cx="2206112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847665F9-EC75-1FCE-4224-652749691321}"/>
              </a:ext>
            </a:extLst>
          </p:cNvPr>
          <p:cNvSpPr/>
          <p:nvPr/>
        </p:nvSpPr>
        <p:spPr>
          <a:xfrm>
            <a:off x="5625897" y="4964866"/>
            <a:ext cx="2206112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4" name="Google Shape;246;p8">
            <a:extLst>
              <a:ext uri="{FF2B5EF4-FFF2-40B4-BE49-F238E27FC236}">
                <a16:creationId xmlns:a16="http://schemas.microsoft.com/office/drawing/2014/main" id="{15A99E30-FB74-7FD5-D988-B38A9D3E61C5}"/>
              </a:ext>
            </a:extLst>
          </p:cNvPr>
          <p:cNvSpPr txBox="1"/>
          <p:nvPr/>
        </p:nvSpPr>
        <p:spPr>
          <a:xfrm>
            <a:off x="831824" y="2214875"/>
            <a:ext cx="74190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1</a:t>
            </a:r>
            <a:r>
              <a:rPr lang="ja-JP" altLang="en-US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か月に</a:t>
            </a:r>
            <a:endParaRPr lang="ja-JP" altLang="en-US" b="1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51CF77BF-07EB-D922-FE8F-ED404FFA389D}"/>
              </a:ext>
            </a:extLst>
          </p:cNvPr>
          <p:cNvSpPr/>
          <p:nvPr/>
        </p:nvSpPr>
        <p:spPr>
          <a:xfrm>
            <a:off x="1533272" y="2142597"/>
            <a:ext cx="516246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6" name="Google Shape;246;p8">
            <a:extLst>
              <a:ext uri="{FF2B5EF4-FFF2-40B4-BE49-F238E27FC236}">
                <a16:creationId xmlns:a16="http://schemas.microsoft.com/office/drawing/2014/main" id="{8A2B698D-C702-0A5A-78B5-B1F73ED37B92}"/>
              </a:ext>
            </a:extLst>
          </p:cNvPr>
          <p:cNvSpPr txBox="1"/>
          <p:nvPr/>
        </p:nvSpPr>
        <p:spPr>
          <a:xfrm>
            <a:off x="2144839" y="2214875"/>
            <a:ext cx="41097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名が</a:t>
            </a:r>
            <a:endParaRPr lang="ja-JP" altLang="en-US" b="1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85F65A6D-0C37-B39F-DFB7-D4A5171D4C28}"/>
              </a:ext>
            </a:extLst>
          </p:cNvPr>
          <p:cNvSpPr/>
          <p:nvPr/>
        </p:nvSpPr>
        <p:spPr>
          <a:xfrm>
            <a:off x="2580704" y="2142597"/>
            <a:ext cx="516247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8" name="Google Shape;246;p8">
            <a:extLst>
              <a:ext uri="{FF2B5EF4-FFF2-40B4-BE49-F238E27FC236}">
                <a16:creationId xmlns:a16="http://schemas.microsoft.com/office/drawing/2014/main" id="{DD9B38B3-1D55-511C-5DC5-6CBDBE749A6F}"/>
              </a:ext>
            </a:extLst>
          </p:cNvPr>
          <p:cNvSpPr txBox="1"/>
          <p:nvPr/>
        </p:nvSpPr>
        <p:spPr>
          <a:xfrm>
            <a:off x="3209773" y="2214875"/>
            <a:ext cx="74190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営業日に</a:t>
            </a:r>
            <a:endParaRPr lang="ja-JP" altLang="en-US" b="1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77159528-55AD-C04F-528D-2C5207A535E9}"/>
              </a:ext>
            </a:extLst>
          </p:cNvPr>
          <p:cNvSpPr/>
          <p:nvPr/>
        </p:nvSpPr>
        <p:spPr>
          <a:xfrm>
            <a:off x="3991115" y="2142597"/>
            <a:ext cx="516248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0" name="Google Shape;246;p8">
            <a:extLst>
              <a:ext uri="{FF2B5EF4-FFF2-40B4-BE49-F238E27FC236}">
                <a16:creationId xmlns:a16="http://schemas.microsoft.com/office/drawing/2014/main" id="{084BF28E-1AED-0EFF-F303-933504034DAA}"/>
              </a:ext>
            </a:extLst>
          </p:cNvPr>
          <p:cNvSpPr txBox="1"/>
          <p:nvPr/>
        </p:nvSpPr>
        <p:spPr>
          <a:xfrm>
            <a:off x="4610451" y="2214875"/>
            <a:ext cx="154333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杯ずつ飲む場合</a:t>
            </a:r>
            <a:endParaRPr lang="ja-JP" altLang="en-US" b="1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3E740D77-E505-1373-2872-DEEE57248CDE}"/>
              </a:ext>
            </a:extLst>
          </p:cNvPr>
          <p:cNvSpPr/>
          <p:nvPr/>
        </p:nvSpPr>
        <p:spPr>
          <a:xfrm>
            <a:off x="6800195" y="2142597"/>
            <a:ext cx="516248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0" name="Google Shape;246;p8">
            <a:extLst>
              <a:ext uri="{FF2B5EF4-FFF2-40B4-BE49-F238E27FC236}">
                <a16:creationId xmlns:a16="http://schemas.microsoft.com/office/drawing/2014/main" id="{5302AC7B-9034-71E4-305E-5057A29D5D8B}"/>
              </a:ext>
            </a:extLst>
          </p:cNvPr>
          <p:cNvSpPr txBox="1"/>
          <p:nvPr/>
        </p:nvSpPr>
        <p:spPr>
          <a:xfrm>
            <a:off x="5890957" y="2230264"/>
            <a:ext cx="101826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r>
              <a:rPr lang="en-US" altLang="ja-JP" sz="12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人あたり</a:t>
            </a:r>
            <a:endParaRPr lang="ja-JP" altLang="en-US" sz="1200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B52D9B08-C567-3E09-C407-407F5484D0CF}"/>
              </a:ext>
            </a:extLst>
          </p:cNvPr>
          <p:cNvSpPr/>
          <p:nvPr/>
        </p:nvSpPr>
        <p:spPr>
          <a:xfrm>
            <a:off x="8588187" y="204141"/>
            <a:ext cx="1116979" cy="420115"/>
          </a:xfrm>
          <a:prstGeom prst="roundRect">
            <a:avLst>
              <a:gd name="adj" fmla="val 643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記入ページ</a:t>
            </a:r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F00959CB-B951-3985-B4D8-68A8BCD4FB9B}"/>
              </a:ext>
            </a:extLst>
          </p:cNvPr>
          <p:cNvSpPr/>
          <p:nvPr/>
        </p:nvSpPr>
        <p:spPr>
          <a:xfrm>
            <a:off x="592898" y="1522099"/>
            <a:ext cx="651273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3" name="Google Shape;246;p8">
            <a:extLst>
              <a:ext uri="{FF2B5EF4-FFF2-40B4-BE49-F238E27FC236}">
                <a16:creationId xmlns:a16="http://schemas.microsoft.com/office/drawing/2014/main" id="{3879E1DE-028A-2C8E-D94E-F1849BE63891}"/>
              </a:ext>
            </a:extLst>
          </p:cNvPr>
          <p:cNvSpPr txBox="1"/>
          <p:nvPr/>
        </p:nvSpPr>
        <p:spPr>
          <a:xfrm>
            <a:off x="1334219" y="1590276"/>
            <a:ext cx="3976588" cy="24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にお客様のシミュレーションの情報を入力してください。</a:t>
            </a:r>
          </a:p>
        </p:txBody>
      </p:sp>
      <p:sp>
        <p:nvSpPr>
          <p:cNvPr id="6" name="Google Shape;246;p8">
            <a:extLst>
              <a:ext uri="{FF2B5EF4-FFF2-40B4-BE49-F238E27FC236}">
                <a16:creationId xmlns:a16="http://schemas.microsoft.com/office/drawing/2014/main" id="{AAC584F5-DE50-C534-6FB4-334347A35460}"/>
              </a:ext>
            </a:extLst>
          </p:cNvPr>
          <p:cNvSpPr txBox="1"/>
          <p:nvPr/>
        </p:nvSpPr>
        <p:spPr>
          <a:xfrm>
            <a:off x="7380209" y="2230264"/>
            <a:ext cx="84617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杯</a:t>
            </a:r>
            <a:r>
              <a:rPr lang="en-US" altLang="ja-JP" sz="12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/</a:t>
            </a: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endParaRPr lang="ja-JP" altLang="en-US" sz="1200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83040737-F590-01B9-D899-92FB2EC6CA96}"/>
              </a:ext>
            </a:extLst>
          </p:cNvPr>
          <p:cNvSpPr/>
          <p:nvPr/>
        </p:nvSpPr>
        <p:spPr>
          <a:xfrm>
            <a:off x="8193432" y="2142597"/>
            <a:ext cx="516248" cy="360000"/>
          </a:xfrm>
          <a:prstGeom prst="roundRect">
            <a:avLst>
              <a:gd name="adj" fmla="val 7933"/>
            </a:avLst>
          </a:prstGeom>
          <a:solidFill>
            <a:schemeClr val="bg1"/>
          </a:solidFill>
          <a:ln w="19050">
            <a:solidFill>
              <a:srgbClr val="CC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Google Shape;246;p8">
            <a:extLst>
              <a:ext uri="{FF2B5EF4-FFF2-40B4-BE49-F238E27FC236}">
                <a16:creationId xmlns:a16="http://schemas.microsoft.com/office/drawing/2014/main" id="{869B1CD8-2B9E-B339-882E-1E48823D0CC2}"/>
              </a:ext>
            </a:extLst>
          </p:cNvPr>
          <p:cNvSpPr txBox="1"/>
          <p:nvPr/>
        </p:nvSpPr>
        <p:spPr>
          <a:xfrm>
            <a:off x="7841306" y="2230264"/>
            <a:ext cx="40530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合計</a:t>
            </a:r>
            <a:endParaRPr lang="ja-JP" altLang="en-US" sz="1200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1" name="Google Shape;246;p8">
            <a:extLst>
              <a:ext uri="{FF2B5EF4-FFF2-40B4-BE49-F238E27FC236}">
                <a16:creationId xmlns:a16="http://schemas.microsoft.com/office/drawing/2014/main" id="{85BF5585-2207-4EF3-9658-4002690ECF38}"/>
              </a:ext>
            </a:extLst>
          </p:cNvPr>
          <p:cNvSpPr txBox="1"/>
          <p:nvPr/>
        </p:nvSpPr>
        <p:spPr>
          <a:xfrm>
            <a:off x="8788595" y="2230264"/>
            <a:ext cx="39243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杯</a:t>
            </a:r>
            <a:r>
              <a:rPr lang="en-US" altLang="ja-JP" sz="12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/</a:t>
            </a:r>
            <a:r>
              <a:rPr lang="ja-JP" altLang="en-US" sz="120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endParaRPr lang="ja-JP" altLang="en-US" sz="1200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997D7537-60D5-4F93-28A7-E461E7F62053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42" name="図 41" descr="ロゴ&#10;&#10;自動的に生成された説明">
            <a:extLst>
              <a:ext uri="{FF2B5EF4-FFF2-40B4-BE49-F238E27FC236}">
                <a16:creationId xmlns:a16="http://schemas.microsoft.com/office/drawing/2014/main" id="{4ACACCAD-C9BA-689A-F7A9-CA7BF635E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44" name="Google Shape;257;p9">
            <a:extLst>
              <a:ext uri="{FF2B5EF4-FFF2-40B4-BE49-F238E27FC236}">
                <a16:creationId xmlns:a16="http://schemas.microsoft.com/office/drawing/2014/main" id="{BD267348-A7D2-B11D-C1AE-72E5AB042921}"/>
              </a:ext>
            </a:extLst>
          </p:cNvPr>
          <p:cNvSpPr txBox="1">
            <a:spLocks/>
          </p:cNvSpPr>
          <p:nvPr/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2400" b="1">
                <a:ea typeface="游ゴシック"/>
              </a:rPr>
              <a:t>月々の費用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A6ACF17-E78E-ED42-7D22-7F7CC017F0AF}"/>
              </a:ext>
            </a:extLst>
          </p:cNvPr>
          <p:cNvSpPr txBox="1"/>
          <p:nvPr/>
        </p:nvSpPr>
        <p:spPr>
          <a:xfrm>
            <a:off x="1554029" y="6307496"/>
            <a:ext cx="474732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50" b="1" u="sng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4"/>
              </a:rPr>
              <a:t>こちら</a:t>
            </a:r>
            <a:endParaRPr lang="ja-JP" altLang="en-US" sz="750" dirty="0"/>
          </a:p>
        </p:txBody>
      </p:sp>
    </p:spTree>
    <p:extLst>
      <p:ext uri="{BB962C8B-B14F-4D97-AF65-F5344CB8AC3E}">
        <p14:creationId xmlns:p14="http://schemas.microsoft.com/office/powerpoint/2010/main" val="340073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F39861A-A682-CABE-E5F6-A959A9828C9D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9" name="図 18" descr="ロゴ&#10;&#10;自動的に生成された説明">
            <a:extLst>
              <a:ext uri="{FF2B5EF4-FFF2-40B4-BE49-F238E27FC236}">
                <a16:creationId xmlns:a16="http://schemas.microsoft.com/office/drawing/2014/main" id="{D067C6EA-99CF-1E89-0329-272FF65F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22" name="Google Shape;257;p9">
            <a:extLst>
              <a:ext uri="{FF2B5EF4-FFF2-40B4-BE49-F238E27FC236}">
                <a16:creationId xmlns:a16="http://schemas.microsoft.com/office/drawing/2014/main" id="{3770E2B2-0DEC-C6BA-0304-EA20B5EB7431}"/>
              </a:ext>
            </a:extLst>
          </p:cNvPr>
          <p:cNvSpPr txBox="1">
            <a:spLocks/>
          </p:cNvSpPr>
          <p:nvPr/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sz="2400" b="1">
                <a:latin typeface="游ゴシック"/>
                <a:ea typeface="游ゴシック"/>
              </a:rPr>
              <a:t>定期便のおトクな特典</a:t>
            </a:r>
            <a:endParaRPr lang="ja-JP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7A5EF1-F4C3-7A33-ACC8-ED614CFD3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24" y="2106199"/>
            <a:ext cx="9083007" cy="264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0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6;p14">
            <a:extLst>
              <a:ext uri="{FF2B5EF4-FFF2-40B4-BE49-F238E27FC236}">
                <a16:creationId xmlns:a16="http://schemas.microsoft.com/office/drawing/2014/main" id="{2824E66C-5BCD-CF0E-CC40-8EAF75B7E6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4846" y="316055"/>
            <a:ext cx="7782329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ja-JP" altLang="en-US">
                <a:latin typeface="游ゴシック" panose="020B0400000000000000" pitchFamily="50" charset="-128"/>
                <a:ea typeface="游ゴシック" panose="020B0400000000000000" pitchFamily="50" charset="-128"/>
              </a:rPr>
              <a:t>ウォーターボトルの定期便</a:t>
            </a:r>
            <a:endParaRPr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0C9EC38-F0D9-0E7C-D0E0-DFB1C399B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70" y="1510287"/>
            <a:ext cx="9089924" cy="34872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66;p14">
            <a:extLst>
              <a:ext uri="{FF2B5EF4-FFF2-40B4-BE49-F238E27FC236}">
                <a16:creationId xmlns:a16="http://schemas.microsoft.com/office/drawing/2014/main" id="{E49CC5E5-F783-7DB9-6BB5-589C0745874B}"/>
              </a:ext>
            </a:extLst>
          </p:cNvPr>
          <p:cNvGrpSpPr/>
          <p:nvPr/>
        </p:nvGrpSpPr>
        <p:grpSpPr>
          <a:xfrm>
            <a:off x="1080019" y="1115996"/>
            <a:ext cx="7745962" cy="635883"/>
            <a:chOff x="339243" y="1313243"/>
            <a:chExt cx="7745962" cy="1146061"/>
          </a:xfrm>
        </p:grpSpPr>
        <p:sp>
          <p:nvSpPr>
            <p:cNvPr id="5" name="Google Shape;367;p14">
              <a:extLst>
                <a:ext uri="{FF2B5EF4-FFF2-40B4-BE49-F238E27FC236}">
                  <a16:creationId xmlns:a16="http://schemas.microsoft.com/office/drawing/2014/main" id="{605550FA-083E-8169-AE01-11771FC873BA}"/>
                </a:ext>
              </a:extLst>
            </p:cNvPr>
            <p:cNvSpPr/>
            <p:nvPr/>
          </p:nvSpPr>
          <p:spPr>
            <a:xfrm>
              <a:off x="339243" y="1313243"/>
              <a:ext cx="7745962" cy="1008000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33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600" b="1" i="0" u="none" strike="noStrike" cap="none" dirty="0">
                  <a:solidFill>
                    <a:srgbClr val="0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コーヒー</a:t>
              </a:r>
              <a:r>
                <a:rPr lang="ja-JP" altLang="en-US" sz="16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・ウォーターボトル</a:t>
              </a:r>
              <a:r>
                <a:rPr lang="ja-JP" sz="1600" b="1" i="0" u="none" strike="noStrike" cap="none" dirty="0">
                  <a:solidFill>
                    <a:srgbClr val="0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は</a:t>
              </a:r>
              <a:r>
                <a:rPr lang="ja-JP" sz="1600" b="1" i="0" u="none" strike="noStrike" cap="none" dirty="0">
                  <a:solidFill>
                    <a:srgbClr val="CA123F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お好きなペース</a:t>
              </a:r>
              <a:r>
                <a:rPr lang="ja-JP" sz="1600" b="1" i="0" u="none" strike="noStrike" cap="none" dirty="0">
                  <a:solidFill>
                    <a:schemeClr val="dk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でお届け！</a:t>
              </a:r>
              <a:endParaRPr sz="1600" b="1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  <p:sp>
          <p:nvSpPr>
            <p:cNvPr id="6" name="Google Shape;368;p14">
              <a:extLst>
                <a:ext uri="{FF2B5EF4-FFF2-40B4-BE49-F238E27FC236}">
                  <a16:creationId xmlns:a16="http://schemas.microsoft.com/office/drawing/2014/main" id="{C58390B4-3EE0-F0B6-91D9-324FD67739B5}"/>
                </a:ext>
              </a:extLst>
            </p:cNvPr>
            <p:cNvSpPr/>
            <p:nvPr/>
          </p:nvSpPr>
          <p:spPr>
            <a:xfrm rot="10800000">
              <a:off x="3973498" y="2273356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568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2B208C3-4153-8136-5F28-856796946471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6" name="図 15" descr="ロゴ&#10;&#10;自動的に生成された説明">
            <a:extLst>
              <a:ext uri="{FF2B5EF4-FFF2-40B4-BE49-F238E27FC236}">
                <a16:creationId xmlns:a16="http://schemas.microsoft.com/office/drawing/2014/main" id="{FE846581-C47D-C183-9D64-586A8B61C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18" name="Google Shape;257;p9">
            <a:extLst>
              <a:ext uri="{FF2B5EF4-FFF2-40B4-BE49-F238E27FC236}">
                <a16:creationId xmlns:a16="http://schemas.microsoft.com/office/drawing/2014/main" id="{BB932E85-01E0-3DD6-9EDE-3078B123F32C}"/>
              </a:ext>
            </a:extLst>
          </p:cNvPr>
          <p:cNvSpPr txBox="1">
            <a:spLocks/>
          </p:cNvSpPr>
          <p:nvPr/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sz="2400" b="1">
                <a:latin typeface="游ゴシック"/>
                <a:ea typeface="游ゴシック"/>
              </a:rPr>
              <a:t>ご利用条件</a:t>
            </a:r>
            <a:endParaRPr lang="ja-JP"/>
          </a:p>
        </p:txBody>
      </p:sp>
      <p:sp>
        <p:nvSpPr>
          <p:cNvPr id="2" name="Google Shape;369;p14">
            <a:extLst>
              <a:ext uri="{FF2B5EF4-FFF2-40B4-BE49-F238E27FC236}">
                <a16:creationId xmlns:a16="http://schemas.microsoft.com/office/drawing/2014/main" id="{45A08C83-2762-B221-2BF5-63AC04E6F086}"/>
              </a:ext>
            </a:extLst>
          </p:cNvPr>
          <p:cNvSpPr txBox="1"/>
          <p:nvPr/>
        </p:nvSpPr>
        <p:spPr>
          <a:xfrm>
            <a:off x="836192" y="5977596"/>
            <a:ext cx="7452581" cy="45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altLang="ja-JP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※1 </a:t>
            </a:r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お届け頻度（</a:t>
            </a:r>
            <a:r>
              <a:rPr lang="en-US" altLang="ja-JP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か月毎・</a:t>
            </a:r>
            <a:r>
              <a:rPr lang="en-US" altLang="ja-JP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か月毎）は選択後の変更はできません。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altLang="ja-JP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※2 </a:t>
            </a:r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コーヒー定期便のお届け</a:t>
            </a:r>
            <a:r>
              <a:rPr lang="en-US" altLang="ja-JP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回未満で解約の場合、解約金として</a:t>
            </a:r>
            <a:r>
              <a:rPr lang="en-US" altLang="ja-JP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7,425</a:t>
            </a:r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円お支払いいただきます。</a:t>
            </a:r>
            <a:endParaRPr sz="9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CFEB6C1-219E-F337-B904-4F63FDF7A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00" y="1831763"/>
            <a:ext cx="8693597" cy="41150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98C6A8D-3E78-D4B2-527B-EDB72F6932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246"/>
          <a:stretch/>
        </p:blipFill>
        <p:spPr>
          <a:xfrm>
            <a:off x="1689797" y="1272308"/>
            <a:ext cx="6526401" cy="2366066"/>
          </a:xfrm>
          <a:prstGeom prst="rect">
            <a:avLst/>
          </a:prstGeom>
        </p:spPr>
      </p:pic>
      <p:grpSp>
        <p:nvGrpSpPr>
          <p:cNvPr id="2" name="Google Shape;366;p14">
            <a:extLst>
              <a:ext uri="{FF2B5EF4-FFF2-40B4-BE49-F238E27FC236}">
                <a16:creationId xmlns:a16="http://schemas.microsoft.com/office/drawing/2014/main" id="{4E23E065-C948-9398-1462-1259917CF0E9}"/>
              </a:ext>
            </a:extLst>
          </p:cNvPr>
          <p:cNvGrpSpPr/>
          <p:nvPr/>
        </p:nvGrpSpPr>
        <p:grpSpPr>
          <a:xfrm>
            <a:off x="2016859" y="875056"/>
            <a:ext cx="5872275" cy="559759"/>
            <a:chOff x="1276085" y="1313243"/>
            <a:chExt cx="5872275" cy="1146061"/>
          </a:xfrm>
        </p:grpSpPr>
        <p:sp>
          <p:nvSpPr>
            <p:cNvPr id="4" name="Google Shape;367;p14">
              <a:extLst>
                <a:ext uri="{FF2B5EF4-FFF2-40B4-BE49-F238E27FC236}">
                  <a16:creationId xmlns:a16="http://schemas.microsoft.com/office/drawing/2014/main" id="{3BB2CC9C-57CA-5489-536E-4E3D6598034C}"/>
                </a:ext>
              </a:extLst>
            </p:cNvPr>
            <p:cNvSpPr/>
            <p:nvPr/>
          </p:nvSpPr>
          <p:spPr>
            <a:xfrm>
              <a:off x="1276085" y="1313243"/>
              <a:ext cx="5872275" cy="1008000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33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600" b="1" i="0" u="none" strike="noStrike" cap="none" dirty="0">
                  <a:solidFill>
                    <a:srgbClr val="0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パソコンやスマートフォンから</a:t>
              </a:r>
              <a:r>
                <a:rPr lang="ja-JP" altLang="en-US" sz="1600" b="1" i="0" u="none" strike="noStrike" cap="none" dirty="0">
                  <a:solidFill>
                    <a:srgbClr val="C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簡単にお申し込み</a:t>
              </a:r>
              <a:r>
                <a:rPr lang="ja-JP" altLang="en-US" sz="1600" b="1" dirty="0">
                  <a:solidFill>
                    <a:schemeClr val="dk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できます</a:t>
              </a:r>
              <a:r>
                <a:rPr lang="ja-JP" altLang="en-US" sz="1600" b="1" i="0" u="none" strike="noStrike" cap="none" dirty="0">
                  <a:solidFill>
                    <a:schemeClr val="dk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！</a:t>
              </a:r>
              <a:endParaRPr lang="ja-JP" altLang="en-US" sz="1600" b="1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  <p:sp>
          <p:nvSpPr>
            <p:cNvPr id="5" name="Google Shape;368;p14">
              <a:extLst>
                <a:ext uri="{FF2B5EF4-FFF2-40B4-BE49-F238E27FC236}">
                  <a16:creationId xmlns:a16="http://schemas.microsoft.com/office/drawing/2014/main" id="{F2D10D46-65E3-3758-48DF-7AF71B6EFA94}"/>
                </a:ext>
              </a:extLst>
            </p:cNvPr>
            <p:cNvSpPr/>
            <p:nvPr/>
          </p:nvSpPr>
          <p:spPr>
            <a:xfrm rot="10800000">
              <a:off x="3973498" y="2273356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568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</p:grpSp>
      <p:pic>
        <p:nvPicPr>
          <p:cNvPr id="324" name="Google Shape;324;p14" descr="ロゴ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000" y="146573"/>
            <a:ext cx="611671" cy="6068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9;p35">
            <a:extLst>
              <a:ext uri="{FF2B5EF4-FFF2-40B4-BE49-F238E27FC236}">
                <a16:creationId xmlns:a16="http://schemas.microsoft.com/office/drawing/2014/main" id="{7295E07B-EECD-8C3F-76BE-57E22E0BE75F}"/>
              </a:ext>
            </a:extLst>
          </p:cNvPr>
          <p:cNvSpPr txBox="1"/>
          <p:nvPr/>
        </p:nvSpPr>
        <p:spPr>
          <a:xfrm>
            <a:off x="361273" y="5824960"/>
            <a:ext cx="8880005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9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※1 </a:t>
            </a:r>
            <a:r>
              <a:rPr lang="ja-JP" altLang="en-US" sz="9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アクアクララのウォーターボトルは、北海道から沖縄まで、全国各地へのお届けを行っております。一部、宅配をしていないエリアがあるため、宅配を希望される地域が宅配エリア内かを申し込みページよりお調べいただけます。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9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※2 </a:t>
            </a:r>
            <a:r>
              <a:rPr lang="ja-JP" altLang="en-US" sz="9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請求書払いをご利用の場合、お申込みからご利用開始までお日にちがかかります。詳しくはこちら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9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※3 </a:t>
            </a:r>
            <a:r>
              <a:rPr lang="ja-JP" altLang="en-US" sz="9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コーヒーのみ、ネスレ通販からのお届けとなります。コーヒーメーカーは、</a:t>
            </a:r>
            <a:r>
              <a:rPr lang="en-US" altLang="ja-JP" sz="9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AQUA WITH</a:t>
            </a:r>
            <a:r>
              <a:rPr lang="ja-JP" altLang="en-US" sz="9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と一緒にアクアクララ専門スタッフがお届けします。</a:t>
            </a:r>
            <a:endParaRPr lang="en-US" altLang="ja-JP" sz="900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BB01BC4-4395-FE7B-3A5D-4FA7E80410D6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8" name="図 17" descr="ロゴ&#10;&#10;自動的に生成された説明">
            <a:extLst>
              <a:ext uri="{FF2B5EF4-FFF2-40B4-BE49-F238E27FC236}">
                <a16:creationId xmlns:a16="http://schemas.microsoft.com/office/drawing/2014/main" id="{0A3FD7B7-3968-B74E-0AF4-7F8B8C084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22" name="Google Shape;257;p9">
            <a:extLst>
              <a:ext uri="{FF2B5EF4-FFF2-40B4-BE49-F238E27FC236}">
                <a16:creationId xmlns:a16="http://schemas.microsoft.com/office/drawing/2014/main" id="{F1799D4C-34DC-F3AA-03E2-CDE42A64479F}"/>
              </a:ext>
            </a:extLst>
          </p:cNvPr>
          <p:cNvSpPr txBox="1">
            <a:spLocks/>
          </p:cNvSpPr>
          <p:nvPr/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sz="2400" b="1">
                <a:latin typeface="游ゴシック"/>
                <a:ea typeface="游ゴシック"/>
              </a:rPr>
              <a:t>お申し込みの流れ</a:t>
            </a:r>
            <a:endParaRPr lang="ja-JP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4CC3623-1432-4189-C355-493957F5C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406" t="8049"/>
          <a:stretch/>
        </p:blipFill>
        <p:spPr>
          <a:xfrm>
            <a:off x="2568540" y="3638374"/>
            <a:ext cx="5013068" cy="217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2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1"/>
          <p:cNvSpPr txBox="1">
            <a:spLocks noGrp="1"/>
          </p:cNvSpPr>
          <p:nvPr>
            <p:ph type="title"/>
          </p:nvPr>
        </p:nvSpPr>
        <p:spPr>
          <a:xfrm>
            <a:off x="788987" y="312843"/>
            <a:ext cx="854392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ja-JP">
                <a:latin typeface="游ゴシック" panose="020B0400000000000000" pitchFamily="50" charset="-128"/>
                <a:ea typeface="游ゴシック" panose="020B0400000000000000" pitchFamily="50" charset="-128"/>
              </a:rPr>
              <a:t>よくあるご質問</a:t>
            </a:r>
            <a:endParaRPr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86" name="Google Shape;386;p11"/>
          <p:cNvSpPr txBox="1"/>
          <p:nvPr/>
        </p:nvSpPr>
        <p:spPr>
          <a:xfrm>
            <a:off x="1172559" y="1279164"/>
            <a:ext cx="47935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b="1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支払い方法は何が使えますか？</a:t>
            </a:r>
            <a:endParaRPr sz="1400" b="1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87" name="Google Shape;387;p11"/>
          <p:cNvSpPr/>
          <p:nvPr/>
        </p:nvSpPr>
        <p:spPr>
          <a:xfrm>
            <a:off x="572489" y="1208741"/>
            <a:ext cx="360000" cy="360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Q</a:t>
            </a:r>
            <a:endParaRPr sz="1200" b="1" i="0" u="none" strike="noStrike" cap="none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88" name="Google Shape;388;p11"/>
          <p:cNvSpPr/>
          <p:nvPr/>
        </p:nvSpPr>
        <p:spPr>
          <a:xfrm>
            <a:off x="572489" y="1687524"/>
            <a:ext cx="360000" cy="3600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A</a:t>
            </a:r>
            <a:endParaRPr sz="1200" b="1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89" name="Google Shape;389;p11"/>
          <p:cNvSpPr txBox="1"/>
          <p:nvPr/>
        </p:nvSpPr>
        <p:spPr>
          <a:xfrm>
            <a:off x="1186846" y="1724840"/>
            <a:ext cx="7806897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クレジットカード・代金引換払い・請求書払いの3つからお選びいただけます。</a:t>
            </a:r>
            <a:endParaRPr sz="1200" b="0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使用可能なクレジットカードの一覧は　　　  をご確認ください。</a:t>
            </a:r>
            <a:endParaRPr sz="1200" b="0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請求書払いのご利用を検討される方は　　　  をご確認ください。</a:t>
            </a:r>
            <a:endParaRPr sz="1200" b="0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cxnSp>
        <p:nvCxnSpPr>
          <p:cNvPr id="390" name="Google Shape;390;p11"/>
          <p:cNvCxnSpPr/>
          <p:nvPr/>
        </p:nvCxnSpPr>
        <p:spPr>
          <a:xfrm>
            <a:off x="560388" y="2665518"/>
            <a:ext cx="8772525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1" name="Google Shape;391;p11"/>
          <p:cNvSpPr txBox="1"/>
          <p:nvPr/>
        </p:nvSpPr>
        <p:spPr>
          <a:xfrm>
            <a:off x="1172559" y="2988436"/>
            <a:ext cx="47935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b="1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何人から使えますか？</a:t>
            </a:r>
            <a:endParaRPr sz="1400" b="1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92" name="Google Shape;392;p11"/>
          <p:cNvSpPr txBox="1"/>
          <p:nvPr/>
        </p:nvSpPr>
        <p:spPr>
          <a:xfrm>
            <a:off x="1186846" y="3445609"/>
            <a:ext cx="7806897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1人の職場からOKです。美容院や病院など、少人数の職場でも広くご利用いただいております。</a:t>
            </a:r>
            <a:endParaRPr sz="1200" b="0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cxnSp>
        <p:nvCxnSpPr>
          <p:cNvPr id="393" name="Google Shape;393;p11"/>
          <p:cNvCxnSpPr/>
          <p:nvPr/>
        </p:nvCxnSpPr>
        <p:spPr>
          <a:xfrm>
            <a:off x="560388" y="3985672"/>
            <a:ext cx="8758671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4" name="Google Shape;394;p11"/>
          <p:cNvSpPr txBox="1"/>
          <p:nvPr/>
        </p:nvSpPr>
        <p:spPr>
          <a:xfrm>
            <a:off x="1172558" y="4305262"/>
            <a:ext cx="47935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b="1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コーヒー代の他に月々かかる費用はありますか？</a:t>
            </a:r>
            <a:endParaRPr sz="1400" b="1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95" name="Google Shape;395;p11"/>
          <p:cNvSpPr txBox="1"/>
          <p:nvPr/>
        </p:nvSpPr>
        <p:spPr>
          <a:xfrm>
            <a:off x="1172557" y="4731504"/>
            <a:ext cx="8160355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コーヒーメーカーのレンタル料は無料で、コーヒーメーカー使用時の電気代がかかります。</a:t>
            </a:r>
            <a:endParaRPr sz="1200" b="0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「ネスカフェ ゴールドブレンド バリスタ」でコーヒー1杯を抽出した場合、レギュラーブレンドは約0.9円、</a:t>
            </a:r>
            <a:endParaRPr sz="1200" b="0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カプチーノは約1.3円です。</a:t>
            </a:r>
            <a:endParaRPr sz="1200" b="0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96" name="Google Shape;396;p11"/>
          <p:cNvSpPr txBox="1"/>
          <p:nvPr/>
        </p:nvSpPr>
        <p:spPr>
          <a:xfrm>
            <a:off x="1172557" y="5719259"/>
            <a:ext cx="8100348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ja-JP" sz="900" b="0" i="0" u="none" strike="noStrike" cap="none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※各電力会社、電気料金の変動によって異なりますので、上記は参考金額です。</a:t>
            </a:r>
            <a:endParaRPr sz="900" b="0" i="0" u="none" strike="noStrike" cap="none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ja-JP" sz="900" b="0" i="0" u="none" strike="noStrike" cap="none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※上記金額は「 1kwh = 31円 」で「 1杯あたり140ml程度を抽出した 」場合を想定して計算しています。</a:t>
            </a:r>
            <a:endParaRPr sz="900" b="0" i="0" u="none" strike="noStrike" cap="none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97" name="Google Shape;397;p11"/>
          <p:cNvSpPr/>
          <p:nvPr/>
        </p:nvSpPr>
        <p:spPr>
          <a:xfrm>
            <a:off x="572489" y="2906861"/>
            <a:ext cx="360000" cy="360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Q</a:t>
            </a:r>
            <a:endParaRPr sz="1200" b="1" i="0" u="none" strike="noStrike" cap="none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98" name="Google Shape;398;p11"/>
          <p:cNvSpPr/>
          <p:nvPr/>
        </p:nvSpPr>
        <p:spPr>
          <a:xfrm>
            <a:off x="572489" y="3385644"/>
            <a:ext cx="360000" cy="3600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A</a:t>
            </a:r>
            <a:endParaRPr sz="1200" b="1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99" name="Google Shape;399;p11"/>
          <p:cNvSpPr/>
          <p:nvPr/>
        </p:nvSpPr>
        <p:spPr>
          <a:xfrm>
            <a:off x="572489" y="4225700"/>
            <a:ext cx="360000" cy="360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Q</a:t>
            </a:r>
            <a:endParaRPr sz="1200" b="1" i="0" u="none" strike="noStrike" cap="none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400" name="Google Shape;400;p11"/>
          <p:cNvSpPr/>
          <p:nvPr/>
        </p:nvSpPr>
        <p:spPr>
          <a:xfrm>
            <a:off x="572489" y="4704483"/>
            <a:ext cx="360000" cy="3600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A</a:t>
            </a:r>
            <a:endParaRPr sz="1200" b="1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401" name="Google Shape;401;p11"/>
          <p:cNvSpPr txBox="1"/>
          <p:nvPr/>
        </p:nvSpPr>
        <p:spPr>
          <a:xfrm>
            <a:off x="3840399" y="1942857"/>
            <a:ext cx="467741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3"/>
              </a:rPr>
              <a:t>こちら</a:t>
            </a:r>
            <a:endParaRPr sz="1200" b="1" i="0" u="sng" strike="noStrike" cap="none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402" name="Google Shape;402;p11"/>
          <p:cNvSpPr txBox="1"/>
          <p:nvPr/>
        </p:nvSpPr>
        <p:spPr>
          <a:xfrm>
            <a:off x="3840399" y="2161153"/>
            <a:ext cx="467741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4"/>
              </a:rPr>
              <a:t>こちら</a:t>
            </a:r>
            <a:endParaRPr sz="1200" b="1" i="0" u="sng" strike="noStrike" cap="none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"/>
          <p:cNvSpPr/>
          <p:nvPr/>
        </p:nvSpPr>
        <p:spPr>
          <a:xfrm>
            <a:off x="574729" y="1659730"/>
            <a:ext cx="4284000" cy="4536000"/>
          </a:xfrm>
          <a:prstGeom prst="roundRect">
            <a:avLst>
              <a:gd name="adj" fmla="val 3810"/>
            </a:avLst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2"/>
          <p:cNvSpPr txBox="1"/>
          <p:nvPr/>
        </p:nvSpPr>
        <p:spPr>
          <a:xfrm>
            <a:off x="1003760" y="5071047"/>
            <a:ext cx="34259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CA123F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https://nes.tl/workfaq</a:t>
            </a:r>
            <a:endParaRPr sz="1800" b="1" dirty="0">
              <a:solidFill>
                <a:srgbClr val="CA123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7" name="Google Shape;297;p12"/>
          <p:cNvSpPr/>
          <p:nvPr/>
        </p:nvSpPr>
        <p:spPr>
          <a:xfrm>
            <a:off x="5047271" y="1659730"/>
            <a:ext cx="4284000" cy="4536000"/>
          </a:xfrm>
          <a:prstGeom prst="roundRect">
            <a:avLst>
              <a:gd name="adj" fmla="val 3810"/>
            </a:avLst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9" name="Google Shape;299;p12"/>
          <p:cNvGrpSpPr/>
          <p:nvPr/>
        </p:nvGrpSpPr>
        <p:grpSpPr>
          <a:xfrm>
            <a:off x="574729" y="1537905"/>
            <a:ext cx="4284000" cy="1146061"/>
            <a:chOff x="523368" y="1313243"/>
            <a:chExt cx="4284000" cy="1146061"/>
          </a:xfrm>
        </p:grpSpPr>
        <p:sp>
          <p:nvSpPr>
            <p:cNvPr id="300" name="Google Shape;300;p12"/>
            <p:cNvSpPr/>
            <p:nvPr/>
          </p:nvSpPr>
          <p:spPr>
            <a:xfrm>
              <a:off x="523368" y="1313243"/>
              <a:ext cx="4284000" cy="1008000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600" b="1" dirty="0">
                  <a:solidFill>
                    <a:schemeClr val="dk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よくあるご質問はこちら</a:t>
              </a:r>
              <a:endParaRPr sz="1600" b="1" dirty="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endParaRPr>
            </a:p>
          </p:txBody>
        </p:sp>
        <p:sp>
          <p:nvSpPr>
            <p:cNvPr id="301" name="Google Shape;301;p12"/>
            <p:cNvSpPr/>
            <p:nvPr/>
          </p:nvSpPr>
          <p:spPr>
            <a:xfrm rot="10800000">
              <a:off x="2426643" y="2273356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endParaRPr>
            </a:p>
          </p:txBody>
        </p:sp>
      </p:grpSp>
      <p:sp>
        <p:nvSpPr>
          <p:cNvPr id="302" name="Google Shape;302;p12"/>
          <p:cNvSpPr txBox="1"/>
          <p:nvPr/>
        </p:nvSpPr>
        <p:spPr>
          <a:xfrm>
            <a:off x="1443318" y="907779"/>
            <a:ext cx="710893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QRコード</a:t>
            </a:r>
            <a:r>
              <a:rPr lang="ja-JP" altLang="en-US" sz="18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の</a:t>
            </a:r>
            <a:r>
              <a:rPr lang="ja-JP" altLang="en-US" sz="18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読み取り、もしくは</a:t>
            </a:r>
            <a:r>
              <a:rPr lang="en-US" altLang="ja-JP" sz="18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URL</a:t>
            </a:r>
            <a:r>
              <a:rPr lang="ja-JP" altLang="en-US" sz="18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のご入力</a:t>
            </a:r>
            <a:r>
              <a:rPr lang="ja-JP" altLang="en-US" sz="18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をお願いいたします。</a:t>
            </a:r>
            <a:endParaRPr sz="1800" b="1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grpSp>
        <p:nvGrpSpPr>
          <p:cNvPr id="309" name="Google Shape;309;p12"/>
          <p:cNvGrpSpPr/>
          <p:nvPr/>
        </p:nvGrpSpPr>
        <p:grpSpPr>
          <a:xfrm>
            <a:off x="5047271" y="1531388"/>
            <a:ext cx="4284000" cy="1146061"/>
            <a:chOff x="523368" y="1313243"/>
            <a:chExt cx="4284000" cy="1146061"/>
          </a:xfrm>
        </p:grpSpPr>
        <p:sp>
          <p:nvSpPr>
            <p:cNvPr id="310" name="Google Shape;310;p12"/>
            <p:cNvSpPr/>
            <p:nvPr/>
          </p:nvSpPr>
          <p:spPr>
            <a:xfrm>
              <a:off x="523368" y="1313243"/>
              <a:ext cx="4284000" cy="1008000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b="1" dirty="0">
                  <a:solidFill>
                    <a:schemeClr val="dk1"/>
                  </a:solidFill>
                  <a:latin typeface="Yu Gothic" panose="020B0400000000000000" pitchFamily="34" charset="-128"/>
                  <a:ea typeface="Yu Gothic" panose="020B0400000000000000" pitchFamily="34" charset="-128"/>
                  <a:sym typeface="Arial"/>
                </a:rPr>
                <a:t>ネスカフェ アンバサダー ウェルカムセンター</a:t>
              </a:r>
              <a:r>
                <a:rPr lang="ja-JP" altLang="en-US" b="1" dirty="0">
                  <a:solidFill>
                    <a:schemeClr val="dk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</a:t>
              </a:r>
              <a:endParaRPr lang="en-US" altLang="ja-JP" b="1" dirty="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600" b="1" dirty="0">
                  <a:solidFill>
                    <a:schemeClr val="dk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折り返し電話予約フォーム</a:t>
              </a:r>
              <a:endParaRPr sz="1600" b="1" dirty="0">
                <a:solidFill>
                  <a:schemeClr val="dk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endParaRPr>
            </a:p>
          </p:txBody>
        </p:sp>
        <p:sp>
          <p:nvSpPr>
            <p:cNvPr id="311" name="Google Shape;311;p12"/>
            <p:cNvSpPr/>
            <p:nvPr/>
          </p:nvSpPr>
          <p:spPr>
            <a:xfrm rot="10800000">
              <a:off x="2426643" y="2273356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chemeClr val="lt1"/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endParaRPr>
            </a:p>
          </p:txBody>
        </p:sp>
      </p:grpSp>
      <p:sp>
        <p:nvSpPr>
          <p:cNvPr id="312" name="Google Shape;312;p12"/>
          <p:cNvSpPr txBox="1">
            <a:spLocks noGrp="1"/>
          </p:cNvSpPr>
          <p:nvPr>
            <p:ph type="title"/>
          </p:nvPr>
        </p:nvSpPr>
        <p:spPr>
          <a:xfrm>
            <a:off x="788987" y="312843"/>
            <a:ext cx="854392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ja-JP" sz="2400" b="1">
                <a:latin typeface="Arial"/>
                <a:ea typeface="Arial"/>
                <a:cs typeface="Arial"/>
                <a:sym typeface="Arial"/>
              </a:rPr>
              <a:t>お問い合わせ先</a:t>
            </a:r>
            <a:endParaRPr/>
          </a:p>
        </p:txBody>
      </p:sp>
      <p:sp>
        <p:nvSpPr>
          <p:cNvPr id="3" name="Google Shape;298;p12">
            <a:extLst>
              <a:ext uri="{FF2B5EF4-FFF2-40B4-BE49-F238E27FC236}">
                <a16:creationId xmlns:a16="http://schemas.microsoft.com/office/drawing/2014/main" id="{60E98306-0115-BEA9-6FCA-55DA86697A37}"/>
              </a:ext>
            </a:extLst>
          </p:cNvPr>
          <p:cNvSpPr txBox="1"/>
          <p:nvPr/>
        </p:nvSpPr>
        <p:spPr>
          <a:xfrm>
            <a:off x="4997783" y="5507123"/>
            <a:ext cx="438297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dirty="0">
                <a:solidFill>
                  <a:schemeClr val="dk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ご予約いただいたご希望の時間帯に</a:t>
            </a:r>
            <a:endParaRPr lang="en-US" altLang="ja-JP" sz="1200" dirty="0">
              <a:solidFill>
                <a:schemeClr val="dk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dirty="0">
                <a:solidFill>
                  <a:schemeClr val="dk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  <a:sym typeface="Arial"/>
              </a:rPr>
              <a:t>コールセンターからお電話を差し上げます（無料）</a:t>
            </a:r>
            <a:endParaRPr sz="1200" dirty="0">
              <a:solidFill>
                <a:schemeClr val="dk1"/>
              </a:solidFill>
              <a:latin typeface="Yu Gothic Medium" panose="020B0400000000000000" pitchFamily="34" charset="-128"/>
              <a:ea typeface="Yu Gothic Medium" panose="020B0400000000000000" pitchFamily="34" charset="-128"/>
              <a:sym typeface="Arial"/>
            </a:endParaRPr>
          </a:p>
        </p:txBody>
      </p:sp>
      <p:sp>
        <p:nvSpPr>
          <p:cNvPr id="4" name="Google Shape;296;p12">
            <a:extLst>
              <a:ext uri="{FF2B5EF4-FFF2-40B4-BE49-F238E27FC236}">
                <a16:creationId xmlns:a16="http://schemas.microsoft.com/office/drawing/2014/main" id="{36B2689B-490E-56AE-8684-75420ED1E577}"/>
              </a:ext>
            </a:extLst>
          </p:cNvPr>
          <p:cNvSpPr txBox="1"/>
          <p:nvPr/>
        </p:nvSpPr>
        <p:spPr>
          <a:xfrm>
            <a:off x="5476302" y="5071047"/>
            <a:ext cx="34259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CA123F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/>
              </a:rPr>
              <a:t>https://nes.tl/awcform</a:t>
            </a:r>
            <a:endParaRPr sz="1800" b="1" dirty="0">
              <a:solidFill>
                <a:srgbClr val="CA123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8" name="図 7" descr="QR コード&#10;&#10;自動的に生成された説明">
            <a:extLst>
              <a:ext uri="{FF2B5EF4-FFF2-40B4-BE49-F238E27FC236}">
                <a16:creationId xmlns:a16="http://schemas.microsoft.com/office/drawing/2014/main" id="{97498E08-789B-EC4A-F852-FD49AD318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975" y="2911844"/>
            <a:ext cx="1931325" cy="1931325"/>
          </a:xfrm>
          <a:prstGeom prst="rect">
            <a:avLst/>
          </a:prstGeom>
        </p:spPr>
      </p:pic>
      <p:pic>
        <p:nvPicPr>
          <p:cNvPr id="10" name="図 9" descr="QR コード&#10;&#10;自動的に生成された説明">
            <a:extLst>
              <a:ext uri="{FF2B5EF4-FFF2-40B4-BE49-F238E27FC236}">
                <a16:creationId xmlns:a16="http://schemas.microsoft.com/office/drawing/2014/main" id="{59F6164E-972B-6548-5994-FABFA312AB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067" y="2911844"/>
            <a:ext cx="1931324" cy="19313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 txBox="1"/>
          <p:nvPr/>
        </p:nvSpPr>
        <p:spPr>
          <a:xfrm flipH="1">
            <a:off x="5224763" y="4534900"/>
            <a:ext cx="3535892" cy="317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3"/>
              <a:buFont typeface="Arial"/>
              <a:buNone/>
            </a:pPr>
            <a:r>
              <a:rPr lang="ja-JP" sz="1463" b="0" i="0" u="none" strike="noStrike" cap="none">
                <a:solidFill>
                  <a:srgbClr val="0070C0"/>
                </a:solidFill>
                <a:highlight>
                  <a:srgbClr val="FFFF00"/>
                </a:highlight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新しく撮影する画像を載せる</a:t>
            </a:r>
            <a:endParaRPr sz="1400" b="0" i="0" u="none" strike="noStrike" cap="none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79" name="Google Shape;79;p4"/>
          <p:cNvSpPr txBox="1"/>
          <p:nvPr/>
        </p:nvSpPr>
        <p:spPr>
          <a:xfrm>
            <a:off x="764361" y="4789586"/>
            <a:ext cx="3327611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</a:pPr>
            <a:r>
              <a:rPr lang="ja-JP" sz="975" b="0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 こちらの資料の情報は</a:t>
            </a:r>
            <a:r>
              <a:rPr lang="ja-JP" sz="975" b="1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202</a:t>
            </a:r>
            <a:r>
              <a:rPr lang="en-US" altLang="ja-JP" sz="975" b="1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5</a:t>
            </a:r>
            <a:r>
              <a:rPr lang="ja-JP" sz="975" b="1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年</a:t>
            </a:r>
            <a:r>
              <a:rPr lang="en-US" altLang="ja-JP" sz="975" b="1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r>
              <a:rPr lang="ja-JP" sz="975" b="1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月</a:t>
            </a:r>
            <a:r>
              <a:rPr lang="en-US" altLang="ja-JP" sz="975" b="1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2</a:t>
            </a:r>
            <a:r>
              <a:rPr lang="en-US" altLang="ja-JP" sz="975" b="1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r>
            <a:r>
              <a:rPr lang="ja-JP" sz="975" b="1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日(</a:t>
            </a:r>
            <a:r>
              <a:rPr lang="ja-JP" altLang="en-US" sz="975" b="1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火</a:t>
            </a:r>
            <a:r>
              <a:rPr lang="ja-JP" sz="975" b="1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  <a:r>
              <a:rPr lang="ja-JP" sz="975" b="0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のものであり、　　</a:t>
            </a:r>
            <a:endParaRPr sz="975" b="0" i="0" u="none" strike="noStrike" cap="none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</a:pPr>
            <a:r>
              <a:rPr lang="ja-JP" sz="975" b="0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　 変更になる場合がございます。</a:t>
            </a:r>
            <a:endParaRPr sz="975" b="0" i="0" u="none" strike="noStrike" cap="none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80" name="Google Shape;80;p4"/>
          <p:cNvSpPr txBox="1"/>
          <p:nvPr/>
        </p:nvSpPr>
        <p:spPr>
          <a:xfrm>
            <a:off x="710437" y="2294167"/>
            <a:ext cx="3193182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ja-JP" sz="4000" b="1" i="0" u="none" strike="noStrike" cap="none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ネスカフェ</a:t>
            </a:r>
            <a:endParaRPr sz="4000" b="1" i="0" u="none" strike="noStrike" cap="none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ja-JP" sz="4000" b="1" i="0" u="none" strike="noStrike" cap="none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アンバサダー </a:t>
            </a:r>
            <a:endParaRPr sz="1400" b="1" i="0" u="none" strike="noStrike" cap="none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pic>
        <p:nvPicPr>
          <p:cNvPr id="81" name="Google Shape;81;p4" descr="ロゴ, 会社名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496" y="1448769"/>
            <a:ext cx="1406632" cy="64325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"/>
          <p:cNvSpPr/>
          <p:nvPr/>
        </p:nvSpPr>
        <p:spPr>
          <a:xfrm>
            <a:off x="6873224" y="0"/>
            <a:ext cx="3032776" cy="6858000"/>
          </a:xfrm>
          <a:prstGeom prst="rect">
            <a:avLst/>
          </a:prstGeom>
          <a:solidFill>
            <a:srgbClr val="F2E8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85" name="Google Shape;85;p4"/>
          <p:cNvSpPr txBox="1"/>
          <p:nvPr/>
        </p:nvSpPr>
        <p:spPr>
          <a:xfrm>
            <a:off x="501716" y="4618522"/>
            <a:ext cx="65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86" name="Google Shape;86;p4"/>
          <p:cNvSpPr txBox="1"/>
          <p:nvPr/>
        </p:nvSpPr>
        <p:spPr>
          <a:xfrm>
            <a:off x="766478" y="3669028"/>
            <a:ext cx="3050515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6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AQUA</a:t>
            </a:r>
            <a:r>
              <a:rPr lang="ja-JP" altLang="en-US" sz="16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6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WITH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6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/</a:t>
            </a:r>
            <a:r>
              <a:rPr lang="ja-JP" sz="1600" b="1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ネスカフェ </a:t>
            </a:r>
            <a:r>
              <a:rPr lang="ja-JP" altLang="en-US" sz="16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ゴールドブレンド</a:t>
            </a:r>
            <a:r>
              <a:rPr lang="ja-JP" sz="16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 </a:t>
            </a:r>
            <a:endParaRPr sz="16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>
              <a:lnSpc>
                <a:spcPct val="120000"/>
              </a:lnSpc>
              <a:buSzPts val="1600"/>
            </a:pPr>
            <a:r>
              <a:rPr lang="ja-JP" altLang="en-US" sz="16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バリスタ </a:t>
            </a:r>
            <a:r>
              <a:rPr lang="en-US" altLang="ja-JP" sz="16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50[Fifty]</a:t>
            </a:r>
            <a:r>
              <a:rPr lang="ja-JP" sz="1600" b="1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 </a:t>
            </a:r>
            <a:r>
              <a:rPr lang="ja-JP" sz="16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ご紹介資料</a:t>
            </a:r>
            <a:endParaRPr sz="16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87" name="Google Shape;87;p4"/>
          <p:cNvSpPr txBox="1"/>
          <p:nvPr/>
        </p:nvSpPr>
        <p:spPr>
          <a:xfrm flipH="1">
            <a:off x="6105633" y="3274753"/>
            <a:ext cx="1358623" cy="317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3"/>
              <a:buFont typeface="Arial"/>
              <a:buNone/>
            </a:pPr>
            <a:r>
              <a:rPr lang="ja-JP" sz="1463" b="0" i="0" u="none" strike="noStrike" cap="none">
                <a:solidFill>
                  <a:srgbClr val="0070C0"/>
                </a:solidFill>
                <a:highlight>
                  <a:srgbClr val="FFFF00"/>
                </a:highlight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画像差し替え</a:t>
            </a:r>
            <a:endParaRPr sz="1463" b="0" i="0" u="none" strike="noStrike" cap="none">
              <a:solidFill>
                <a:srgbClr val="0070C0"/>
              </a:solidFill>
              <a:highlight>
                <a:srgbClr val="FFFF00"/>
              </a:highlight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pic>
        <p:nvPicPr>
          <p:cNvPr id="88" name="Google Shape;88;p4" descr="グラフィカル ユーザー インターフェイス, アプリケーション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31" y="79169"/>
            <a:ext cx="1860019" cy="7232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02;p4">
            <a:extLst>
              <a:ext uri="{FF2B5EF4-FFF2-40B4-BE49-F238E27FC236}">
                <a16:creationId xmlns:a16="http://schemas.microsoft.com/office/drawing/2014/main" id="{8F551198-0759-B995-A90D-4691822396D5}"/>
              </a:ext>
            </a:extLst>
          </p:cNvPr>
          <p:cNvSpPr txBox="1"/>
          <p:nvPr/>
        </p:nvSpPr>
        <p:spPr>
          <a:xfrm>
            <a:off x="7248694" y="6565302"/>
            <a:ext cx="2345696" cy="12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700" b="0" i="0">
                <a:solidFill>
                  <a:srgbClr val="AEABAB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Roboto"/>
                <a:sym typeface="Roboto"/>
              </a:rPr>
              <a:t>Copyright © Nestle Group All Rights Reserved.</a:t>
            </a:r>
            <a:endParaRPr sz="700" dirty="0">
              <a:solidFill>
                <a:srgbClr val="AEABAB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pic>
        <p:nvPicPr>
          <p:cNvPr id="4" name="図 3" descr="スーツを着た男性たち&#10;&#10;中程度の精度で自動的に生成された説明">
            <a:extLst>
              <a:ext uri="{FF2B5EF4-FFF2-40B4-BE49-F238E27FC236}">
                <a16:creationId xmlns:a16="http://schemas.microsoft.com/office/drawing/2014/main" id="{2C0912AF-FC2F-9282-A953-62859F1FB4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91" r="8370"/>
          <a:stretch/>
        </p:blipFill>
        <p:spPr>
          <a:xfrm>
            <a:off x="4291703" y="1149169"/>
            <a:ext cx="4981801" cy="4559662"/>
          </a:xfrm>
          <a:prstGeom prst="roundRect">
            <a:avLst>
              <a:gd name="adj" fmla="val 3598"/>
            </a:avLst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5DE3423-9DCD-3B9F-D816-EA0BCC220B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205077" y="4174528"/>
            <a:ext cx="2747715" cy="16486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/>
          <p:nvPr/>
        </p:nvSpPr>
        <p:spPr>
          <a:xfrm>
            <a:off x="0" y="0"/>
            <a:ext cx="567752" cy="6858000"/>
          </a:xfrm>
          <a:prstGeom prst="rect">
            <a:avLst/>
          </a:prstGeom>
          <a:solidFill>
            <a:srgbClr val="F2E8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06" name="Google Shape;106;p6"/>
          <p:cNvSpPr txBox="1"/>
          <p:nvPr/>
        </p:nvSpPr>
        <p:spPr>
          <a:xfrm>
            <a:off x="1790951" y="1075341"/>
            <a:ext cx="5513743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ネスカフェ</a:t>
            </a:r>
            <a:r>
              <a:rPr lang="en-US" altLang="ja-JP" sz="140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 </a:t>
            </a:r>
            <a:r>
              <a:rPr lang="ja-JP" sz="140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アンバサダーとは</a:t>
            </a:r>
            <a:endParaRPr sz="140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人気の理由とは？</a:t>
            </a:r>
            <a:endParaRPr sz="140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導入イメージ</a:t>
            </a:r>
            <a:endParaRPr sz="140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ご利用者の声</a:t>
            </a:r>
            <a:endParaRPr sz="140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ja-JP" sz="140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i="0" u="none" strike="noStrike" cap="none" dirty="0">
                <a:solidFill>
                  <a:srgbClr val="000000"/>
                </a:solidFill>
                <a:latin typeface="游ゴシック"/>
                <a:ea typeface="游ゴシック"/>
                <a:sym typeface="Arial"/>
              </a:rPr>
              <a:t>プラン内容</a:t>
            </a:r>
            <a:endParaRPr sz="1400" i="0" u="none" strike="noStrike" cap="none" dirty="0">
              <a:solidFill>
                <a:srgbClr val="000000"/>
              </a:solidFill>
              <a:latin typeface="游ゴシック"/>
              <a:ea typeface="游ゴシック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ja-JP" sz="140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40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AQUA WITH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40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/</a:t>
            </a:r>
            <a:r>
              <a:rPr lang="ja-JP" altLang="en-US" sz="140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ネスカフェ ゴールドブレンド バリスタ </a:t>
            </a:r>
            <a:r>
              <a:rPr lang="en-US" altLang="ja-JP" sz="140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50</a:t>
            </a: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40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カフェメニュー ラインアップ</a:t>
            </a:r>
            <a:endParaRPr lang="en-US" altLang="ja-JP" sz="140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他のプランと比較</a:t>
            </a:r>
            <a:endParaRPr sz="140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07" name="Google Shape;107;p6"/>
          <p:cNvSpPr txBox="1"/>
          <p:nvPr/>
        </p:nvSpPr>
        <p:spPr>
          <a:xfrm>
            <a:off x="921230" y="495166"/>
            <a:ext cx="305051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-JP" sz="2400" b="1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目次</a:t>
            </a:r>
            <a:endParaRPr sz="2400" b="1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08" name="Google Shape;108;p6"/>
          <p:cNvSpPr txBox="1"/>
          <p:nvPr/>
        </p:nvSpPr>
        <p:spPr>
          <a:xfrm>
            <a:off x="6734254" y="1075341"/>
            <a:ext cx="2530366" cy="431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月々の費用</a:t>
            </a:r>
            <a:endParaRPr sz="1400" b="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定期便のおトクな特典</a:t>
            </a:r>
            <a:endParaRPr sz="1400" b="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ご利用条件</a:t>
            </a:r>
            <a:endParaRPr sz="1400" b="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お申し込みの流れ</a:t>
            </a:r>
            <a:endParaRPr sz="1400" b="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よくあるご質問</a:t>
            </a:r>
            <a:endParaRPr sz="1400" b="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お問い合わせ先</a:t>
            </a:r>
            <a:endParaRPr sz="1400" b="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ja-JP" sz="1400" b="0" i="0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" name="Google Shape;105;p6">
            <a:extLst>
              <a:ext uri="{FF2B5EF4-FFF2-40B4-BE49-F238E27FC236}">
                <a16:creationId xmlns:a16="http://schemas.microsoft.com/office/drawing/2014/main" id="{34262C52-CF0F-28FE-0B37-7FF75B0CF9DC}"/>
              </a:ext>
            </a:extLst>
          </p:cNvPr>
          <p:cNvSpPr txBox="1"/>
          <p:nvPr/>
        </p:nvSpPr>
        <p:spPr>
          <a:xfrm>
            <a:off x="1242355" y="1057412"/>
            <a:ext cx="855386" cy="539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3" action="ppaction://hlinksldjump"/>
              </a:rPr>
              <a:t>P.0</a:t>
            </a:r>
            <a:r>
              <a:rPr lang="en-US" alt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3" action="ppaction://hlinksldjump"/>
              </a:rPr>
              <a:t>3</a:t>
            </a:r>
            <a:endParaRPr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4" action="ppaction://hlinksldjump"/>
              </a:rPr>
              <a:t>P.0</a:t>
            </a:r>
            <a:r>
              <a:rPr lang="en-US" alt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4" action="ppaction://hlinksldjump"/>
              </a:rPr>
              <a:t>4</a:t>
            </a:r>
            <a:endParaRPr sz="1400" b="1" i="0" u="sng" strike="noStrike" cap="none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5" action="ppaction://hlinksldjump"/>
              </a:rPr>
              <a:t>P.0</a:t>
            </a:r>
            <a:r>
              <a:rPr lang="en-US" alt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5" action="ppaction://hlinksldjump"/>
              </a:rPr>
              <a:t>5</a:t>
            </a:r>
            <a:endParaRPr sz="1400" b="1" i="0" u="sng" strike="noStrike" cap="none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6" action="ppaction://hlinksldjump"/>
              </a:rPr>
              <a:t>P.0</a:t>
            </a:r>
            <a:r>
              <a:rPr lang="en-US" alt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6" action="ppaction://hlinksldjump"/>
              </a:rPr>
              <a:t>6</a:t>
            </a:r>
            <a:endParaRPr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7" action="ppaction://hlinksldjump"/>
              </a:rPr>
              <a:t>P.0</a:t>
            </a:r>
            <a:r>
              <a:rPr lang="en-US" alt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7" action="ppaction://hlinksldjump"/>
              </a:rPr>
              <a:t>7</a:t>
            </a:r>
            <a:endParaRPr sz="1400" b="1" i="0" u="sng" strike="noStrike" cap="none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8" action="ppaction://hlinksldjump"/>
              </a:rPr>
              <a:t>P.0</a:t>
            </a:r>
            <a:r>
              <a:rPr lang="en-US" alt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8" action="ppaction://hlinksldjump"/>
              </a:rPr>
              <a:t>8</a:t>
            </a:r>
            <a:endParaRPr sz="1400" b="1" i="0" u="sng" strike="noStrike" cap="none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9" action="ppaction://hlinksldjump"/>
              </a:rPr>
              <a:t>P.09</a:t>
            </a:r>
            <a:endParaRPr sz="1400" b="1" i="0" u="sng" strike="noStrike" cap="none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10" action="ppaction://hlinksldjump"/>
              </a:rPr>
              <a:t>P.1</a:t>
            </a: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10" action="ppaction://hlinksldjump"/>
              </a:rPr>
              <a:t>0</a:t>
            </a:r>
            <a:endParaRPr sz="1400" b="1" i="0" u="sng" strike="noStrike" cap="none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</a:br>
            <a:endParaRPr sz="1400" b="1" i="0" u="sng" strike="noStrike" cap="none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" name="Google Shape;109;p6">
            <a:extLst>
              <a:ext uri="{FF2B5EF4-FFF2-40B4-BE49-F238E27FC236}">
                <a16:creationId xmlns:a16="http://schemas.microsoft.com/office/drawing/2014/main" id="{374E1A02-FEA4-31ED-5011-B3EC01B64353}"/>
              </a:ext>
            </a:extLst>
          </p:cNvPr>
          <p:cNvSpPr txBox="1"/>
          <p:nvPr/>
        </p:nvSpPr>
        <p:spPr>
          <a:xfrm>
            <a:off x="6199384" y="1057412"/>
            <a:ext cx="855386" cy="377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11" action="ppaction://hlinksldjump"/>
              </a:rPr>
              <a:t>P.1</a:t>
            </a:r>
            <a:r>
              <a:rPr lang="en-US" alt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11" action="ppaction://hlinksldjump"/>
              </a:rPr>
              <a:t>1</a:t>
            </a:r>
            <a:endParaRPr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12" action="ppaction://hlinksldjump"/>
              </a:rPr>
              <a:t>P.1</a:t>
            </a: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12" action="ppaction://hlinksldjump"/>
              </a:rPr>
              <a:t>2</a:t>
            </a:r>
            <a:endParaRPr sz="1400" b="1" i="0" u="sng" strike="noStrike" cap="none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13" action="ppaction://hlinksldjump"/>
              </a:rPr>
              <a:t>P.1</a:t>
            </a: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13" action="ppaction://hlinksldjump"/>
              </a:rPr>
              <a:t>3</a:t>
            </a:r>
            <a:endParaRPr sz="1400" b="1" i="0" u="sng" strike="noStrike" cap="none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14" action="ppaction://hlinksldjump"/>
              </a:rPr>
              <a:t>P.1</a:t>
            </a: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14" action="ppaction://hlinksldjump"/>
              </a:rPr>
              <a:t>4</a:t>
            </a:r>
            <a:endParaRPr sz="1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15" action="ppaction://hlinksldjump"/>
              </a:rPr>
              <a:t>P.1</a:t>
            </a: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15" action="ppaction://hlinksldjump"/>
              </a:rPr>
              <a:t>5</a:t>
            </a:r>
            <a:endParaRPr sz="1400" b="1" i="0" u="sng" strike="noStrike" cap="none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  <a:hlinkClick r:id="rId16" action="ppaction://hlinksldjump"/>
              </a:rPr>
              <a:t>P.1</a:t>
            </a:r>
            <a:r>
              <a:rPr lang="en-US" altLang="ja-JP" sz="1400" b="1" u="sng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hlinkClick r:id="rId16" action="ppaction://hlinksldjump"/>
              </a:rPr>
              <a:t>6</a:t>
            </a:r>
            <a:br>
              <a:rPr lang="ja-JP" sz="1400" b="1" i="0" u="sng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</a:br>
            <a:endParaRPr sz="1400" b="1" i="0" u="sng" strike="noStrike" cap="none" dirty="0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1"/>
          <p:cNvSpPr/>
          <p:nvPr/>
        </p:nvSpPr>
        <p:spPr>
          <a:xfrm>
            <a:off x="4345682" y="1083700"/>
            <a:ext cx="4987231" cy="5226676"/>
          </a:xfrm>
          <a:prstGeom prst="roundRect">
            <a:avLst>
              <a:gd name="adj" fmla="val 1116"/>
            </a:avLst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15" name="Google Shape;115;p31"/>
          <p:cNvSpPr txBox="1"/>
          <p:nvPr/>
        </p:nvSpPr>
        <p:spPr>
          <a:xfrm>
            <a:off x="573088" y="3953165"/>
            <a:ext cx="3557869" cy="952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「ネスカフェ アンバサダー</a:t>
            </a:r>
            <a:r>
              <a:rPr lang="en-US" altLang="ja-JP" sz="1200" b="0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 </a:t>
            </a:r>
            <a:r>
              <a:rPr lang="ja-JP" sz="1200" b="0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プログラム」は、</a:t>
            </a:r>
            <a:endParaRPr sz="1200" b="0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職場やコミュニティにて、</a:t>
            </a:r>
            <a:endParaRPr sz="1200" b="0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ネスレのコーヒーメーカーでコーヒーなどを</a:t>
            </a:r>
            <a:endParaRPr sz="1200" b="0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楽しんでいただくオフィスコーヒーのサービスです。</a:t>
            </a:r>
            <a:endParaRPr sz="1200" b="0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16" name="Google Shape;116;p31"/>
          <p:cNvSpPr txBox="1"/>
          <p:nvPr/>
        </p:nvSpPr>
        <p:spPr>
          <a:xfrm>
            <a:off x="573089" y="5163788"/>
            <a:ext cx="3557868" cy="2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それにご協力いただく代表者様が</a:t>
            </a:r>
            <a:endParaRPr sz="1200" b="0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19" name="Google Shape;119;p31"/>
          <p:cNvSpPr txBox="1">
            <a:spLocks noGrp="1"/>
          </p:cNvSpPr>
          <p:nvPr>
            <p:ph type="title"/>
          </p:nvPr>
        </p:nvSpPr>
        <p:spPr>
          <a:xfrm>
            <a:off x="788987" y="312843"/>
            <a:ext cx="854392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A123F"/>
              </a:buClr>
              <a:buSzPts val="2400"/>
              <a:buFont typeface="Arial"/>
              <a:buNone/>
            </a:pPr>
            <a:r>
              <a:rPr lang="ja-JP" sz="2400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ネスカフェ</a:t>
            </a:r>
            <a:r>
              <a:rPr lang="en-US" altLang="ja-JP" sz="2400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ja-JP" sz="2400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アンバサダー</a:t>
            </a:r>
            <a:r>
              <a:rPr 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とは？</a:t>
            </a:r>
            <a:endParaRPr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0" name="Google Shape;120;p31"/>
          <p:cNvSpPr txBox="1"/>
          <p:nvPr/>
        </p:nvSpPr>
        <p:spPr>
          <a:xfrm>
            <a:off x="573087" y="5423703"/>
            <a:ext cx="3557869" cy="29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ja-JP" sz="1600" b="1" i="0" u="none" strike="noStrike" cap="none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「ネスカフェ アンバサダー」</a:t>
            </a:r>
            <a:r>
              <a:rPr lang="ja-JP" sz="120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です。</a:t>
            </a:r>
            <a:endParaRPr sz="1200" b="0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21" name="Google Shape;121;p31"/>
          <p:cNvSpPr txBox="1"/>
          <p:nvPr/>
        </p:nvSpPr>
        <p:spPr>
          <a:xfrm>
            <a:off x="4760610" y="1392468"/>
            <a:ext cx="274944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ja-JP" sz="1600" b="1" i="0" u="none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ネスカフェ</a:t>
            </a:r>
            <a:r>
              <a:rPr lang="en-US" altLang="ja-JP" sz="1600" b="1" i="0" u="none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 </a:t>
            </a:r>
            <a:r>
              <a:rPr lang="ja-JP" sz="1600" b="1" i="0" u="none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アンバサダー</a:t>
            </a:r>
            <a:r>
              <a:rPr lang="ja-JP" sz="16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って</a:t>
            </a:r>
            <a:endParaRPr sz="16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ja-JP" sz="2000" b="1" i="0" u="none" strike="noStrike" cap="none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なに</a:t>
            </a:r>
            <a:r>
              <a:rPr lang="ja-JP" sz="16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するの？</a:t>
            </a:r>
            <a:endParaRPr sz="16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22" name="Google Shape;122;p31"/>
          <p:cNvSpPr/>
          <p:nvPr/>
        </p:nvSpPr>
        <p:spPr>
          <a:xfrm>
            <a:off x="4566563" y="3443679"/>
            <a:ext cx="4545468" cy="1152000"/>
          </a:xfrm>
          <a:prstGeom prst="roundRect">
            <a:avLst>
              <a:gd name="adj" fmla="val 580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24" name="Google Shape;124;p31"/>
          <p:cNvSpPr txBox="1"/>
          <p:nvPr/>
        </p:nvSpPr>
        <p:spPr>
          <a:xfrm>
            <a:off x="4839574" y="3671330"/>
            <a:ext cx="4083972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コーヒーメーカーを職場に設置して</a:t>
            </a:r>
            <a:r>
              <a:rPr lang="ja-JP" sz="1200" b="1" i="0" u="none" strike="noStrike" cap="none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カフェコーナーを作る</a:t>
            </a:r>
            <a:endParaRPr sz="1200" b="1" i="0" u="none" strike="noStrike" cap="none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25" name="Google Shape;125;p31"/>
          <p:cNvSpPr/>
          <p:nvPr/>
        </p:nvSpPr>
        <p:spPr>
          <a:xfrm>
            <a:off x="4566563" y="4715852"/>
            <a:ext cx="4545468" cy="1357689"/>
          </a:xfrm>
          <a:prstGeom prst="roundRect">
            <a:avLst>
              <a:gd name="adj" fmla="val 366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26" name="Google Shape;126;p31"/>
          <p:cNvSpPr txBox="1"/>
          <p:nvPr/>
        </p:nvSpPr>
        <p:spPr>
          <a:xfrm>
            <a:off x="4839574" y="5229494"/>
            <a:ext cx="4167791" cy="4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ja-JP" sz="105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集金のルールは様々です！例えば「1杯飲むごとに貯金箱に60円！」「1日100円で飲み放題！」など。</a:t>
            </a:r>
            <a:endParaRPr sz="1050" b="0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27" name="Google Shape;127;p31"/>
          <p:cNvSpPr txBox="1"/>
          <p:nvPr/>
        </p:nvSpPr>
        <p:spPr>
          <a:xfrm>
            <a:off x="4839574" y="4948686"/>
            <a:ext cx="4083972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職場でルールを作って</a:t>
            </a:r>
            <a:r>
              <a:rPr lang="ja-JP" sz="1200" b="1" i="0" u="none" strike="noStrike" cap="none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集金</a:t>
            </a:r>
            <a:endParaRPr sz="1200" b="1" i="0" u="none" strike="noStrike" cap="none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28" name="Google Shape;128;p31"/>
          <p:cNvSpPr txBox="1"/>
          <p:nvPr/>
        </p:nvSpPr>
        <p:spPr>
          <a:xfrm>
            <a:off x="4834111" y="5714408"/>
            <a:ext cx="4083972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ja-JP" sz="900" b="0" i="0" u="none" strike="noStrike" cap="none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 会社経費でのお支払いの場合不要</a:t>
            </a:r>
            <a:endParaRPr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29" name="Google Shape;129;p31" descr="アイコン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4083" y="1249354"/>
            <a:ext cx="881357" cy="145763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1"/>
          <p:cNvSpPr/>
          <p:nvPr/>
        </p:nvSpPr>
        <p:spPr>
          <a:xfrm>
            <a:off x="4566563" y="2171506"/>
            <a:ext cx="4545468" cy="1152000"/>
          </a:xfrm>
          <a:prstGeom prst="roundRect">
            <a:avLst>
              <a:gd name="adj" fmla="val 580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31" name="Google Shape;131;p31"/>
          <p:cNvSpPr txBox="1"/>
          <p:nvPr/>
        </p:nvSpPr>
        <p:spPr>
          <a:xfrm>
            <a:off x="4839574" y="2695333"/>
            <a:ext cx="408397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ja-JP" sz="105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在庫状況や職場のお好みで自由に商品を決められます。</a:t>
            </a:r>
            <a:endParaRPr sz="1050" b="0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ja-JP" sz="105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注文内容・お届け日は後から変更もOK！</a:t>
            </a:r>
            <a:endParaRPr sz="1050" b="0" i="0" u="none" strike="noStrike" cap="none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32" name="Google Shape;132;p31"/>
          <p:cNvSpPr txBox="1"/>
          <p:nvPr/>
        </p:nvSpPr>
        <p:spPr>
          <a:xfrm>
            <a:off x="4839574" y="2414525"/>
            <a:ext cx="4083972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1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定期お届け便で</a:t>
            </a:r>
            <a:r>
              <a:rPr lang="ja-JP" sz="1200" b="1" i="0" u="none" strike="noStrike" cap="none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商品を注文</a:t>
            </a:r>
            <a:endParaRPr sz="1200" b="1" i="0" u="none" strike="noStrike" cap="none">
              <a:solidFill>
                <a:srgbClr val="CA123F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pic>
        <p:nvPicPr>
          <p:cNvPr id="2" name="図 1" descr="スーツを着た男性たち&#10;&#10;中程度の精度で自動的に生成された説明">
            <a:extLst>
              <a:ext uri="{FF2B5EF4-FFF2-40B4-BE49-F238E27FC236}">
                <a16:creationId xmlns:a16="http://schemas.microsoft.com/office/drawing/2014/main" id="{1529D00D-E13C-495E-4935-A6BDA34964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5" t="6560" r="6646" b="665"/>
          <a:stretch/>
        </p:blipFill>
        <p:spPr>
          <a:xfrm>
            <a:off x="695025" y="1122933"/>
            <a:ext cx="3224065" cy="2737723"/>
          </a:xfrm>
          <a:prstGeom prst="roundRect">
            <a:avLst>
              <a:gd name="adj" fmla="val 3598"/>
            </a:avLst>
          </a:prstGeom>
        </p:spPr>
      </p:pic>
      <p:sp>
        <p:nvSpPr>
          <p:cNvPr id="3" name="Google Shape;222;p7">
            <a:extLst>
              <a:ext uri="{FF2B5EF4-FFF2-40B4-BE49-F238E27FC236}">
                <a16:creationId xmlns:a16="http://schemas.microsoft.com/office/drawing/2014/main" id="{3ED10625-4FB1-F6C6-1D5B-6A4639428A3F}"/>
              </a:ext>
            </a:extLst>
          </p:cNvPr>
          <p:cNvSpPr txBox="1"/>
          <p:nvPr/>
        </p:nvSpPr>
        <p:spPr>
          <a:xfrm>
            <a:off x="4810454" y="3952138"/>
            <a:ext cx="4321899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カフェコーナーにお使いいただける</a:t>
            </a:r>
            <a:endParaRPr lang="en-US" altLang="ja-JP" sz="1050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「</a:t>
            </a:r>
            <a:r>
              <a:rPr lang="ja-JP" altLang="en-US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ネスカフェ アンバサダー 便利グッズ」も</a:t>
            </a:r>
            <a:r>
              <a:rPr lang="en-US" altLang="ja-JP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Web</a:t>
            </a:r>
            <a:r>
              <a:rPr lang="ja-JP" altLang="en-US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上で提供しております。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72E05DBF-3C78-9356-1578-4F60F78BE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43" t="34338" r="26152" b="3710"/>
          <a:stretch/>
        </p:blipFill>
        <p:spPr>
          <a:xfrm>
            <a:off x="3570133" y="1824382"/>
            <a:ext cx="2765003" cy="2098868"/>
          </a:xfrm>
          <a:prstGeom prst="roundRect">
            <a:avLst>
              <a:gd name="adj" fmla="val 2572"/>
            </a:avLst>
          </a:prstGeom>
        </p:spPr>
      </p:pic>
      <p:sp>
        <p:nvSpPr>
          <p:cNvPr id="232" name="Google Shape;232;p8"/>
          <p:cNvSpPr/>
          <p:nvPr/>
        </p:nvSpPr>
        <p:spPr>
          <a:xfrm>
            <a:off x="559599" y="5102079"/>
            <a:ext cx="8761581" cy="1196279"/>
          </a:xfrm>
          <a:prstGeom prst="roundRect">
            <a:avLst>
              <a:gd name="adj" fmla="val 5379"/>
            </a:avLst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rgbClr val="0C0C0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ネスカフェ アンバサダー専用定期便でコーヒー等の商品をご購入いただくことで、</a:t>
            </a:r>
            <a:endParaRPr dirty="0">
              <a:solidFill>
                <a:srgbClr val="0C0C0C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rgbClr val="0C0C0C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マシンレンタルを無料とさせていただいております。</a:t>
            </a:r>
            <a:endParaRPr sz="16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33" name="Google Shape;233;p8"/>
          <p:cNvPicPr preferRelativeResize="0"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1066" r="68934"/>
                    </a14:imgEffect>
                  </a14:imgLayer>
                </a14:imgProps>
              </a:ext>
            </a:extLst>
          </a:blip>
          <a:srcRect l="26332" r="26332"/>
          <a:stretch/>
        </p:blipFill>
        <p:spPr>
          <a:xfrm>
            <a:off x="571928" y="1701468"/>
            <a:ext cx="2808001" cy="2224567"/>
          </a:xfrm>
          <a:prstGeom prst="roundRect">
            <a:avLst>
              <a:gd name="adj" fmla="val 2503"/>
            </a:avLst>
          </a:prstGeom>
          <a:solidFill>
            <a:srgbClr val="F2E8E1"/>
          </a:solidFill>
          <a:ln>
            <a:noFill/>
          </a:ln>
        </p:spPr>
      </p:pic>
      <p:sp>
        <p:nvSpPr>
          <p:cNvPr id="234" name="Google Shape;234;p8"/>
          <p:cNvSpPr txBox="1"/>
          <p:nvPr/>
        </p:nvSpPr>
        <p:spPr>
          <a:xfrm>
            <a:off x="572716" y="4063097"/>
            <a:ext cx="2807213" cy="51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条件達成でマシンはプレゼント！</a:t>
            </a:r>
            <a:endParaRPr sz="105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返却時の送料も不要に！</a:t>
            </a:r>
            <a:endParaRPr sz="1050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35" name="Google Shape;235;p8"/>
          <p:cNvSpPr txBox="1"/>
          <p:nvPr/>
        </p:nvSpPr>
        <p:spPr>
          <a:xfrm>
            <a:off x="3554411" y="4063097"/>
            <a:ext cx="2889932" cy="51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050">
                <a:latin typeface="游ゴシック" panose="020B0400000000000000" pitchFamily="50" charset="-128"/>
                <a:ea typeface="游ゴシック" panose="020B0400000000000000" pitchFamily="50" charset="-128"/>
              </a:rPr>
              <a:t>香りやコクを好みに合わせて選べる。</a:t>
            </a:r>
            <a:endParaRPr lang="ja-JP" altLang="en-US" sz="1050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05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コーヒーを薄めず冷まさず、カフェラテも</a:t>
            </a:r>
            <a:endParaRPr lang="en-US" altLang="ja-JP" sz="105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05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楽しめます</a:t>
            </a:r>
            <a:r>
              <a:rPr lang="ja-JP" altLang="en-US" sz="105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！</a:t>
            </a:r>
            <a:endParaRPr lang="ja-JP" altLang="en-US" sz="105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br>
              <a:rPr lang="ja-JP" altLang="en-US" sz="105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endParaRPr sz="1050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36" name="Google Shape;236;p8"/>
          <p:cNvSpPr txBox="1"/>
          <p:nvPr/>
        </p:nvSpPr>
        <p:spPr>
          <a:xfrm>
            <a:off x="6525509" y="4067803"/>
            <a:ext cx="2808000" cy="51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ご利用中の修理・交換時も一切費用は</a:t>
            </a:r>
            <a:endParaRPr sz="1050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かかりません。</a:t>
            </a:r>
            <a:endParaRPr sz="1050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grpSp>
        <p:nvGrpSpPr>
          <p:cNvPr id="238" name="Google Shape;238;p8"/>
          <p:cNvGrpSpPr/>
          <p:nvPr/>
        </p:nvGrpSpPr>
        <p:grpSpPr>
          <a:xfrm>
            <a:off x="572716" y="1144733"/>
            <a:ext cx="2808000" cy="1080126"/>
            <a:chOff x="560387" y="1313244"/>
            <a:chExt cx="2808000" cy="1080126"/>
          </a:xfrm>
        </p:grpSpPr>
        <p:sp>
          <p:nvSpPr>
            <p:cNvPr id="239" name="Google Shape;239;p8"/>
            <p:cNvSpPr/>
            <p:nvPr/>
          </p:nvSpPr>
          <p:spPr>
            <a:xfrm>
              <a:off x="560387" y="1313244"/>
              <a:ext cx="2808000" cy="960113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ja-JP" sz="1400" b="1" u="none" strike="noStrike" cap="none" dirty="0">
                  <a:solidFill>
                    <a:srgbClr val="0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コーヒーメーカー</a:t>
              </a:r>
              <a:r>
                <a:rPr lang="ja-JP" altLang="en-US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が</a:t>
              </a:r>
              <a:endParaRPr sz="1400" b="1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A123F"/>
                </a:buClr>
                <a:buSzPts val="1400"/>
                <a:buFont typeface="Arial"/>
                <a:buNone/>
              </a:pPr>
              <a:r>
                <a:rPr lang="ja-JP" sz="1400" b="1" u="none" strike="noStrike" cap="none" dirty="0">
                  <a:solidFill>
                    <a:srgbClr val="CA123F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無料</a:t>
              </a:r>
              <a:r>
                <a:rPr lang="ja-JP" sz="1400" b="1" u="none" strike="noStrike" cap="none" dirty="0">
                  <a:solidFill>
                    <a:srgbClr val="0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で</a:t>
              </a:r>
              <a:r>
                <a:rPr lang="ja-JP" altLang="en-US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レンタルできます</a:t>
              </a:r>
              <a:endParaRPr b="1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 rot="10800000">
              <a:off x="1725660" y="2207422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</p:grpSp>
      <p:pic>
        <p:nvPicPr>
          <p:cNvPr id="241" name="Google Shape;241;p8" descr="電話をしている女性&#10;&#10;中程度の精度で自動的に生成された説明"/>
          <p:cNvPicPr preferRelativeResize="0"/>
          <p:nvPr/>
        </p:nvPicPr>
        <p:blipFill rotWithShape="1">
          <a:blip r:embed="rId6">
            <a:alphaModFix/>
          </a:blip>
          <a:srcRect l="2960" t="-11126" r="19692" b="2958"/>
          <a:stretch/>
        </p:blipFill>
        <p:spPr>
          <a:xfrm>
            <a:off x="6525509" y="1698685"/>
            <a:ext cx="2808000" cy="2224565"/>
          </a:xfrm>
          <a:prstGeom prst="roundRect">
            <a:avLst>
              <a:gd name="adj" fmla="val 3024"/>
            </a:avLst>
          </a:prstGeom>
          <a:noFill/>
          <a:ln>
            <a:noFill/>
          </a:ln>
        </p:spPr>
      </p:pic>
      <p:grpSp>
        <p:nvGrpSpPr>
          <p:cNvPr id="242" name="Google Shape;242;p8"/>
          <p:cNvGrpSpPr/>
          <p:nvPr/>
        </p:nvGrpSpPr>
        <p:grpSpPr>
          <a:xfrm>
            <a:off x="6525511" y="1144733"/>
            <a:ext cx="2808000" cy="1080126"/>
            <a:chOff x="560387" y="1313244"/>
            <a:chExt cx="2808000" cy="1080126"/>
          </a:xfrm>
        </p:grpSpPr>
        <p:sp>
          <p:nvSpPr>
            <p:cNvPr id="243" name="Google Shape;243;p8"/>
            <p:cNvSpPr/>
            <p:nvPr/>
          </p:nvSpPr>
          <p:spPr>
            <a:xfrm>
              <a:off x="560387" y="1313244"/>
              <a:ext cx="2808000" cy="960113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A123F"/>
                </a:buClr>
                <a:buSzPts val="1400"/>
                <a:buFont typeface="Arial"/>
                <a:buNone/>
              </a:pPr>
              <a:r>
                <a:rPr lang="ja-JP" sz="1400" b="1" u="none" strike="noStrike" cap="none">
                  <a:solidFill>
                    <a:srgbClr val="CA123F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安心</a:t>
              </a:r>
              <a:r>
                <a:rPr lang="ja-JP" sz="1400" b="1" u="none" strike="noStrike" cap="none">
                  <a:solidFill>
                    <a:srgbClr val="0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のマシン保証</a:t>
              </a:r>
              <a:endParaRPr b="1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 rot="10800000">
              <a:off x="1725660" y="2207422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</p:grpSp>
      <p:sp>
        <p:nvSpPr>
          <p:cNvPr id="246" name="Google Shape;246;p8"/>
          <p:cNvSpPr txBox="1"/>
          <p:nvPr/>
        </p:nvSpPr>
        <p:spPr>
          <a:xfrm>
            <a:off x="584820" y="4910550"/>
            <a:ext cx="87363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どうしてマシンレンタルが</a:t>
            </a:r>
            <a:r>
              <a:rPr lang="ja-JP" sz="2000" b="1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無料</a:t>
            </a:r>
            <a:r>
              <a:rPr lang="ja-JP" sz="160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なの？</a:t>
            </a:r>
            <a:endParaRPr sz="1400" b="1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252" name="Google Shape;252;p8"/>
          <p:cNvSpPr txBox="1">
            <a:spLocks noGrp="1"/>
          </p:cNvSpPr>
          <p:nvPr>
            <p:ph type="title"/>
          </p:nvPr>
        </p:nvSpPr>
        <p:spPr>
          <a:xfrm>
            <a:off x="788987" y="312843"/>
            <a:ext cx="8543925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A123F"/>
              </a:buClr>
              <a:buSzPts val="2400"/>
              <a:buFont typeface="Arial"/>
              <a:buNone/>
            </a:pPr>
            <a:r>
              <a:rPr lang="ja-JP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人気の理由</a:t>
            </a:r>
            <a:r>
              <a:rPr lang="ja-JP">
                <a:latin typeface="游ゴシック" panose="020B0400000000000000" pitchFamily="50" charset="-128"/>
                <a:ea typeface="游ゴシック" panose="020B0400000000000000" pitchFamily="50" charset="-128"/>
              </a:rPr>
              <a:t>とは？</a:t>
            </a:r>
            <a:endParaRPr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249" name="Google Shape;249;p8"/>
          <p:cNvGrpSpPr/>
          <p:nvPr/>
        </p:nvGrpSpPr>
        <p:grpSpPr>
          <a:xfrm>
            <a:off x="3555985" y="1144733"/>
            <a:ext cx="2808000" cy="1080126"/>
            <a:chOff x="560387" y="1313244"/>
            <a:chExt cx="2808000" cy="1080126"/>
          </a:xfrm>
        </p:grpSpPr>
        <p:sp>
          <p:nvSpPr>
            <p:cNvPr id="250" name="Google Shape;250;p8"/>
            <p:cNvSpPr/>
            <p:nvPr/>
          </p:nvSpPr>
          <p:spPr>
            <a:xfrm>
              <a:off x="560387" y="1313244"/>
              <a:ext cx="2808000" cy="960113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A123F"/>
                </a:buClr>
                <a:buSzPts val="1400"/>
                <a:buFont typeface="Arial"/>
                <a:buNone/>
              </a:pPr>
              <a:r>
                <a:rPr lang="ja-JP" sz="1400" b="1" u="none" strike="noStrike" cap="none" dirty="0">
                  <a:solidFill>
                    <a:srgbClr val="CA123F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1杯20円</a:t>
              </a:r>
              <a:r>
                <a:rPr lang="ja-JP" sz="1400" b="1" u="none" strike="noStrike" cap="none" dirty="0">
                  <a:solidFill>
                    <a:srgbClr val="0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から</a:t>
              </a:r>
              <a:r>
                <a:rPr lang="ja-JP" altLang="en-US" sz="1400" b="1" u="none" strike="noStrike" cap="none" dirty="0">
                  <a:solidFill>
                    <a:srgbClr val="0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本格的な</a:t>
              </a:r>
              <a:r>
                <a:rPr lang="ja-JP" sz="1400" b="1" u="none" strike="noStrike" cap="none" dirty="0">
                  <a:solidFill>
                    <a:srgbClr val="0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カフェ</a:t>
              </a:r>
              <a:endParaRPr sz="1400" b="1" u="none" strike="noStrike" cap="none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ja-JP" sz="1400" b="1" u="none" strike="noStrike" cap="none" dirty="0">
                  <a:solidFill>
                    <a:srgbClr val="0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メニューが楽しめます</a:t>
              </a:r>
              <a:endParaRPr b="1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 rot="10800000">
              <a:off x="1725660" y="2207422"/>
              <a:ext cx="477451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</p:grpSp>
      <p:pic>
        <p:nvPicPr>
          <p:cNvPr id="3" name="図 2" descr="座る, 暗い, テーブル, 電話 が含まれている画像&#10;&#10;自動的に生成された説明">
            <a:extLst>
              <a:ext uri="{FF2B5EF4-FFF2-40B4-BE49-F238E27FC236}">
                <a16:creationId xmlns:a16="http://schemas.microsoft.com/office/drawing/2014/main" id="{4B630C81-8A3A-DEAA-6CE4-3FF531853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50" y="2157458"/>
            <a:ext cx="3149756" cy="177665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506BDB5-B7D3-48B2-D939-54F320CB72B1}"/>
              </a:ext>
            </a:extLst>
          </p:cNvPr>
          <p:cNvSpPr/>
          <p:nvPr/>
        </p:nvSpPr>
        <p:spPr>
          <a:xfrm>
            <a:off x="1592599" y="2296375"/>
            <a:ext cx="1017251" cy="1504100"/>
          </a:xfrm>
          <a:prstGeom prst="rect">
            <a:avLst/>
          </a:prstGeom>
          <a:solidFill>
            <a:srgbClr val="F2E8E1"/>
          </a:solidFill>
          <a:ln>
            <a:solidFill>
              <a:srgbClr val="F2E8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屋内, 電子機器, 座る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1AA9F98C-F7FA-300E-99E0-400808E217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68" b="99013" l="6906" r="96329">
                        <a14:foregroundMark x1="74038" y1="13448" x2="29108" y2="14312"/>
                        <a14:foregroundMark x1="88199" y1="8760" x2="35664" y2="5676"/>
                        <a14:foregroundMark x1="74825" y1="5984" x2="43531" y2="4565"/>
                        <a14:foregroundMark x1="45280" y1="3455" x2="63811" y2="3455"/>
                        <a14:foregroundMark x1="40122" y1="4318" x2="24388" y2="19988"/>
                        <a14:foregroundMark x1="39161" y1="7218" x2="26923" y2="14682"/>
                        <a14:foregroundMark x1="26923" y1="14682" x2="14336" y2="39235"/>
                        <a14:foregroundMark x1="14336" y1="39235" x2="33042" y2="49784"/>
                        <a14:foregroundMark x1="33042" y1="49784" x2="46941" y2="24306"/>
                        <a14:foregroundMark x1="46941" y1="24306" x2="17308" y2="33868"/>
                        <a14:foregroundMark x1="17308" y1="33868" x2="17133" y2="35163"/>
                        <a14:foregroundMark x1="40734" y1="19186" x2="40122" y2="39420"/>
                        <a14:foregroundMark x1="11451" y1="28069" x2="12413" y2="58729"/>
                        <a14:foregroundMark x1="25000" y1="36089" x2="17920" y2="56138"/>
                        <a14:foregroundMark x1="25612" y1="37384" x2="32080" y2="66379"/>
                        <a14:foregroundMark x1="22028" y1="34732" x2="28147" y2="36644"/>
                        <a14:foregroundMark x1="11189" y1="60395" x2="17920" y2="79581"/>
                        <a14:foregroundMark x1="12413" y1="56940" x2="13024" y2="68044"/>
                        <a14:foregroundMark x1="7692" y1="56940" x2="11801" y2="70389"/>
                        <a14:foregroundMark x1="6906" y1="59038" x2="6906" y2="63726"/>
                        <a14:foregroundMark x1="48427" y1="35410" x2="45455" y2="65824"/>
                        <a14:foregroundMark x1="17308" y1="70820" x2="39773" y2="76249"/>
                        <a14:foregroundMark x1="19930" y1="59716" x2="65122" y2="78038"/>
                        <a14:foregroundMark x1="16783" y1="65577" x2="34878" y2="80382"/>
                        <a14:foregroundMark x1="34878" y1="80382" x2="60052" y2="89328"/>
                        <a14:foregroundMark x1="25787" y1="76928" x2="43881" y2="92474"/>
                        <a14:foregroundMark x1="14948" y1="92474" x2="41171" y2="95682"/>
                        <a14:foregroundMark x1="94843" y1="13880" x2="94056" y2="83899"/>
                        <a14:foregroundMark x1="24825" y1="36274" x2="19668" y2="41826"/>
                        <a14:foregroundMark x1="52273" y1="2529" x2="66084" y2="4442"/>
                        <a14:foregroundMark x1="94668" y1="13757" x2="92483" y2="11968"/>
                        <a14:foregroundMark x1="96416" y1="14744" x2="93094" y2="11413"/>
                        <a14:foregroundMark x1="90909" y1="22887" x2="91084" y2="35410"/>
                        <a14:foregroundMark x1="92045" y1="20111" x2="93619" y2="32387"/>
                        <a14:foregroundMark x1="34003" y1="98766" x2="34615" y2="990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006" y="2304985"/>
            <a:ext cx="1005701" cy="1425036"/>
          </a:xfrm>
          <a:prstGeom prst="rect">
            <a:avLst/>
          </a:prstGeom>
        </p:spPr>
      </p:pic>
      <p:pic>
        <p:nvPicPr>
          <p:cNvPr id="2" name="図 1" descr="ロゴ&#10;&#10;自動的に生成された説明">
            <a:extLst>
              <a:ext uri="{FF2B5EF4-FFF2-40B4-BE49-F238E27FC236}">
                <a16:creationId xmlns:a16="http://schemas.microsoft.com/office/drawing/2014/main" id="{2EEFFDA9-A015-A381-2BCB-56F452D0A7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987" y="2257265"/>
            <a:ext cx="521945" cy="5219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32;p8">
            <a:extLst>
              <a:ext uri="{FF2B5EF4-FFF2-40B4-BE49-F238E27FC236}">
                <a16:creationId xmlns:a16="http://schemas.microsoft.com/office/drawing/2014/main" id="{A49B8DC4-9293-BD93-6191-3BEDFEBE5916}"/>
              </a:ext>
            </a:extLst>
          </p:cNvPr>
          <p:cNvSpPr/>
          <p:nvPr/>
        </p:nvSpPr>
        <p:spPr>
          <a:xfrm>
            <a:off x="573085" y="1555307"/>
            <a:ext cx="4866181" cy="4753418"/>
          </a:xfrm>
          <a:prstGeom prst="roundRect">
            <a:avLst>
              <a:gd name="adj" fmla="val 1305"/>
            </a:avLst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2" name="図 11" descr="ドアが開いている冷蔵庫&#10;&#10;中程度の精度で自動的に生成された説明">
            <a:extLst>
              <a:ext uri="{FF2B5EF4-FFF2-40B4-BE49-F238E27FC236}">
                <a16:creationId xmlns:a16="http://schemas.microsoft.com/office/drawing/2014/main" id="{CB359E27-84DD-562C-5C12-93AE4FDD4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643" y="2642174"/>
            <a:ext cx="935540" cy="3162864"/>
          </a:xfrm>
          <a:prstGeom prst="rect">
            <a:avLst/>
          </a:prstGeom>
        </p:spPr>
      </p:pic>
      <p:pic>
        <p:nvPicPr>
          <p:cNvPr id="6" name="図 5" descr="モニターの瓶&#10;&#10;自動的に生成された説明">
            <a:extLst>
              <a:ext uri="{FF2B5EF4-FFF2-40B4-BE49-F238E27FC236}">
                <a16:creationId xmlns:a16="http://schemas.microsoft.com/office/drawing/2014/main" id="{A0DA84D8-2977-ECE0-3059-28501B0D8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424" y="2652797"/>
            <a:ext cx="1067463" cy="3183183"/>
          </a:xfrm>
          <a:prstGeom prst="rect">
            <a:avLst/>
          </a:prstGeom>
        </p:spPr>
      </p:pic>
      <p:sp>
        <p:nvSpPr>
          <p:cNvPr id="4" name="Google Shape;239;p8">
            <a:extLst>
              <a:ext uri="{FF2B5EF4-FFF2-40B4-BE49-F238E27FC236}">
                <a16:creationId xmlns:a16="http://schemas.microsoft.com/office/drawing/2014/main" id="{9F8D3F1E-7D59-2387-8C5E-98A6362B804F}"/>
              </a:ext>
            </a:extLst>
          </p:cNvPr>
          <p:cNvSpPr/>
          <p:nvPr/>
        </p:nvSpPr>
        <p:spPr>
          <a:xfrm>
            <a:off x="5558215" y="1068099"/>
            <a:ext cx="3790798" cy="5240626"/>
          </a:xfrm>
          <a:prstGeom prst="roundRect">
            <a:avLst>
              <a:gd name="adj" fmla="val 1213"/>
            </a:avLst>
          </a:prstGeom>
          <a:solidFill>
            <a:srgbClr val="F2E8E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Google Shape;114;p2">
            <a:extLst>
              <a:ext uri="{FF2B5EF4-FFF2-40B4-BE49-F238E27FC236}">
                <a16:creationId xmlns:a16="http://schemas.microsoft.com/office/drawing/2014/main" id="{6DE83AAE-5CF5-938A-6D41-3701FA7A3DFD}"/>
              </a:ext>
            </a:extLst>
          </p:cNvPr>
          <p:cNvSpPr txBox="1"/>
          <p:nvPr/>
        </p:nvSpPr>
        <p:spPr>
          <a:xfrm>
            <a:off x="5558215" y="1426639"/>
            <a:ext cx="3796975" cy="29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b="1" dirty="0">
                <a:solidFill>
                  <a:srgbClr val="CA123F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おすすめ</a:t>
            </a:r>
            <a:r>
              <a:rPr lang="ja-JP" altLang="en-US" sz="16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の設置場所</a:t>
            </a:r>
          </a:p>
        </p:txBody>
      </p:sp>
      <p:sp>
        <p:nvSpPr>
          <p:cNvPr id="10" name="Google Shape;113;p2">
            <a:extLst>
              <a:ext uri="{FF2B5EF4-FFF2-40B4-BE49-F238E27FC236}">
                <a16:creationId xmlns:a16="http://schemas.microsoft.com/office/drawing/2014/main" id="{BAAE1672-7836-3EF9-1813-6B2D9CB6F0BA}"/>
              </a:ext>
            </a:extLst>
          </p:cNvPr>
          <p:cNvSpPr txBox="1"/>
          <p:nvPr/>
        </p:nvSpPr>
        <p:spPr>
          <a:xfrm>
            <a:off x="573085" y="1779657"/>
            <a:ext cx="471433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5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「</a:t>
            </a:r>
            <a:r>
              <a:rPr lang="en-US" altLang="ja-JP" sz="105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AQUA WITH/</a:t>
            </a:r>
            <a:r>
              <a:rPr lang="ja-JP" altLang="en-US" sz="105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ネスカフェ ドルチェ グスト</a:t>
            </a:r>
            <a:r>
              <a:rPr lang="en-US" altLang="ja-JP" sz="105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 </a:t>
            </a:r>
            <a:r>
              <a:rPr lang="ja-JP" altLang="en-US" sz="105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ジェニオ</a:t>
            </a:r>
            <a:r>
              <a:rPr lang="en-US" altLang="ja-JP" sz="105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 </a:t>
            </a:r>
            <a:r>
              <a:rPr lang="ja-JP" altLang="en-US" sz="105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アイ</a:t>
            </a:r>
            <a:r>
              <a:rPr lang="ja-JP" altLang="en-US" sz="105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」の場合</a:t>
            </a:r>
          </a:p>
        </p:txBody>
      </p:sp>
      <p:sp>
        <p:nvSpPr>
          <p:cNvPr id="2" name="Google Shape;259;p35">
            <a:extLst>
              <a:ext uri="{FF2B5EF4-FFF2-40B4-BE49-F238E27FC236}">
                <a16:creationId xmlns:a16="http://schemas.microsoft.com/office/drawing/2014/main" id="{2BFB4C39-EB35-73F1-4B0C-BC65800490A9}"/>
              </a:ext>
            </a:extLst>
          </p:cNvPr>
          <p:cNvSpPr txBox="1"/>
          <p:nvPr/>
        </p:nvSpPr>
        <p:spPr>
          <a:xfrm>
            <a:off x="583664" y="6347667"/>
            <a:ext cx="5162919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0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</a:t>
            </a:r>
            <a:r>
              <a:rPr lang="ja-JP" altLang="en-US" sz="900" b="0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ウォーターサーバーは</a:t>
            </a:r>
            <a:r>
              <a:rPr lang="ja-JP" sz="900" b="0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メンテナンスの訪問</a:t>
            </a:r>
            <a:r>
              <a:rPr lang="ja-JP" altLang="en-US" sz="900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があります。</a:t>
            </a:r>
            <a:endParaRPr sz="900" b="0" i="0" u="none" strike="noStrike" cap="none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grpSp>
        <p:nvGrpSpPr>
          <p:cNvPr id="19" name="Google Shape;188;p32">
            <a:extLst>
              <a:ext uri="{FF2B5EF4-FFF2-40B4-BE49-F238E27FC236}">
                <a16:creationId xmlns:a16="http://schemas.microsoft.com/office/drawing/2014/main" id="{9E798FB0-BF66-B43E-528E-DA65DBA601FF}"/>
              </a:ext>
            </a:extLst>
          </p:cNvPr>
          <p:cNvGrpSpPr/>
          <p:nvPr/>
        </p:nvGrpSpPr>
        <p:grpSpPr>
          <a:xfrm>
            <a:off x="569827" y="1068099"/>
            <a:ext cx="4866181" cy="1146061"/>
            <a:chOff x="527210" y="1313243"/>
            <a:chExt cx="4866181" cy="1146061"/>
          </a:xfrm>
        </p:grpSpPr>
        <p:sp>
          <p:nvSpPr>
            <p:cNvPr id="20" name="Google Shape;189;p32">
              <a:extLst>
                <a:ext uri="{FF2B5EF4-FFF2-40B4-BE49-F238E27FC236}">
                  <a16:creationId xmlns:a16="http://schemas.microsoft.com/office/drawing/2014/main" id="{7C70296A-D305-3189-5ED5-01521F1194F6}"/>
                </a:ext>
              </a:extLst>
            </p:cNvPr>
            <p:cNvSpPr/>
            <p:nvPr/>
          </p:nvSpPr>
          <p:spPr>
            <a:xfrm>
              <a:off x="527210" y="1313243"/>
              <a:ext cx="4866181" cy="1008000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>
              <a:outerShdw blurRad="304800" dist="25400" dir="5400000" sx="101055" sy="101055" algn="t" rotWithShape="0">
                <a:srgbClr val="000000">
                  <a:alpha val="13333"/>
                </a:srgbClr>
              </a:outerShdw>
            </a:effectLst>
          </p:spPr>
          <p:txBody>
            <a:bodyPr spcFirstLastPara="1" wrap="square" lIns="91425" tIns="45700" rIns="91425" bIns="72000" anchor="ctr" anchorCtr="0">
              <a:no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b="1" i="0" u="none" strike="noStrike" cap="none">
                  <a:solidFill>
                    <a:srgbClr val="0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あなたの職場に</a:t>
              </a:r>
              <a:r>
                <a:rPr lang="ja-JP" altLang="en-US" b="1" i="0" u="none" strike="noStrike" cap="none">
                  <a:solidFill>
                    <a:srgbClr val="CA123F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コーヒーメーカーを設置</a:t>
              </a:r>
              <a:r>
                <a:rPr lang="ja-JP" altLang="en-US" b="1" i="0" u="none" strike="noStrike" cap="none">
                  <a:solidFill>
                    <a:schemeClr val="dk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するだけ！</a:t>
              </a: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b="1" i="0" u="none" strike="noStrike" cap="none">
                  <a:solidFill>
                    <a:schemeClr val="dk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sym typeface="Arial"/>
                </a:rPr>
                <a:t>設置工事不要で、すぐスタートできます</a:t>
              </a:r>
              <a:endParaRPr sz="12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21" name="Google Shape;190;p32">
              <a:extLst>
                <a:ext uri="{FF2B5EF4-FFF2-40B4-BE49-F238E27FC236}">
                  <a16:creationId xmlns:a16="http://schemas.microsoft.com/office/drawing/2014/main" id="{1CFE8469-5F99-4A71-FC73-520816D4745F}"/>
                </a:ext>
              </a:extLst>
            </p:cNvPr>
            <p:cNvSpPr/>
            <p:nvPr/>
          </p:nvSpPr>
          <p:spPr>
            <a:xfrm rot="10800000">
              <a:off x="2718912" y="2273356"/>
              <a:ext cx="482778" cy="18594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568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</p:grpSp>
      <p:sp>
        <p:nvSpPr>
          <p:cNvPr id="27" name="Google Shape;166;p32">
            <a:extLst>
              <a:ext uri="{FF2B5EF4-FFF2-40B4-BE49-F238E27FC236}">
                <a16:creationId xmlns:a16="http://schemas.microsoft.com/office/drawing/2014/main" id="{8B3752A6-F0E1-C975-87E8-5051EDDEAA90}"/>
              </a:ext>
            </a:extLst>
          </p:cNvPr>
          <p:cNvSpPr txBox="1"/>
          <p:nvPr/>
        </p:nvSpPr>
        <p:spPr>
          <a:xfrm>
            <a:off x="6123110" y="4708935"/>
            <a:ext cx="3024033" cy="4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ja-JP" sz="105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職場のみなさんが「ほっとひといき」つける場所</a:t>
            </a:r>
            <a:endParaRPr lang="en-US" altLang="ja-JP" sz="1050" b="0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altLang="ja-JP" sz="1050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(</a:t>
            </a:r>
            <a:r>
              <a:rPr lang="ja-JP" sz="105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例：休憩スペース、給湯室など</a:t>
            </a:r>
            <a:r>
              <a:rPr lang="en-US" altLang="ja-JP" sz="1050" b="0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)</a:t>
            </a:r>
            <a:endParaRPr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8" name="Google Shape;186;p32">
            <a:extLst>
              <a:ext uri="{FF2B5EF4-FFF2-40B4-BE49-F238E27FC236}">
                <a16:creationId xmlns:a16="http://schemas.microsoft.com/office/drawing/2014/main" id="{E175EB8D-C54B-3316-5A27-C603504CAC2C}"/>
              </a:ext>
            </a:extLst>
          </p:cNvPr>
          <p:cNvSpPr/>
          <p:nvPr/>
        </p:nvSpPr>
        <p:spPr>
          <a:xfrm>
            <a:off x="5851972" y="4737360"/>
            <a:ext cx="170510" cy="17051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48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1</a:t>
            </a:r>
            <a:endParaRPr sz="800" b="1" i="0" u="none" strike="noStrike" cap="none" dirty="0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0" name="Google Shape;191;p32">
            <a:extLst>
              <a:ext uri="{FF2B5EF4-FFF2-40B4-BE49-F238E27FC236}">
                <a16:creationId xmlns:a16="http://schemas.microsoft.com/office/drawing/2014/main" id="{B00210F8-7F0B-280F-0942-EBD509CFB937}"/>
              </a:ext>
            </a:extLst>
          </p:cNvPr>
          <p:cNvSpPr/>
          <p:nvPr/>
        </p:nvSpPr>
        <p:spPr>
          <a:xfrm>
            <a:off x="5851972" y="5259290"/>
            <a:ext cx="170510" cy="17051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48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2</a:t>
            </a:r>
            <a:endParaRPr sz="800" b="1" i="0" u="none" strike="noStrike" cap="none" dirty="0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1" name="Google Shape;192;p32">
            <a:extLst>
              <a:ext uri="{FF2B5EF4-FFF2-40B4-BE49-F238E27FC236}">
                <a16:creationId xmlns:a16="http://schemas.microsoft.com/office/drawing/2014/main" id="{71E3EDE2-FD5F-122C-33C0-9354A992EAFB}"/>
              </a:ext>
            </a:extLst>
          </p:cNvPr>
          <p:cNvSpPr txBox="1"/>
          <p:nvPr/>
        </p:nvSpPr>
        <p:spPr>
          <a:xfrm>
            <a:off x="6123110" y="5238485"/>
            <a:ext cx="3024033" cy="21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ja-JP" sz="105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電源コードを差す場所が近くにある</a:t>
            </a:r>
            <a:endParaRPr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2" name="Google Shape;193;p32">
            <a:extLst>
              <a:ext uri="{FF2B5EF4-FFF2-40B4-BE49-F238E27FC236}">
                <a16:creationId xmlns:a16="http://schemas.microsoft.com/office/drawing/2014/main" id="{19ADDB01-3FD2-E732-DCE3-F2633E8F6C8A}"/>
              </a:ext>
            </a:extLst>
          </p:cNvPr>
          <p:cNvSpPr/>
          <p:nvPr/>
        </p:nvSpPr>
        <p:spPr>
          <a:xfrm>
            <a:off x="5851972" y="5596293"/>
            <a:ext cx="170510" cy="17051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648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b="1" i="0" u="none" strike="noStrike" cap="none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3</a:t>
            </a:r>
            <a:endParaRPr sz="800" b="1" i="0" u="none" strike="noStrike" cap="none" dirty="0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cxnSp>
        <p:nvCxnSpPr>
          <p:cNvPr id="33" name="Google Shape;177;p32">
            <a:extLst>
              <a:ext uri="{FF2B5EF4-FFF2-40B4-BE49-F238E27FC236}">
                <a16:creationId xmlns:a16="http://schemas.microsoft.com/office/drawing/2014/main" id="{8CA5C886-4EF2-A27B-58BC-22E42D059DA5}"/>
              </a:ext>
            </a:extLst>
          </p:cNvPr>
          <p:cNvCxnSpPr>
            <a:cxnSpLocks/>
          </p:cNvCxnSpPr>
          <p:nvPr/>
        </p:nvCxnSpPr>
        <p:spPr>
          <a:xfrm>
            <a:off x="3234760" y="5958904"/>
            <a:ext cx="898232" cy="4933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4" name="Google Shape;178;p32">
            <a:extLst>
              <a:ext uri="{FF2B5EF4-FFF2-40B4-BE49-F238E27FC236}">
                <a16:creationId xmlns:a16="http://schemas.microsoft.com/office/drawing/2014/main" id="{1A710113-94C2-6BA1-18D0-7490BF46D630}"/>
              </a:ext>
            </a:extLst>
          </p:cNvPr>
          <p:cNvSpPr txBox="1"/>
          <p:nvPr/>
        </p:nvSpPr>
        <p:spPr>
          <a:xfrm>
            <a:off x="3459419" y="5869742"/>
            <a:ext cx="528479" cy="27699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ja-JP" sz="9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幅</a:t>
            </a:r>
            <a:endParaRPr sz="9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altLang="ja-JP" sz="9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360</a:t>
            </a:r>
            <a:r>
              <a:rPr lang="en-US" altLang="ja-JP" sz="9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</a:t>
            </a:r>
            <a:r>
              <a:rPr lang="ja-JP" sz="9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m</a:t>
            </a:r>
            <a:endParaRPr sz="9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cxnSp>
        <p:nvCxnSpPr>
          <p:cNvPr id="35" name="Google Shape;179;p32">
            <a:extLst>
              <a:ext uri="{FF2B5EF4-FFF2-40B4-BE49-F238E27FC236}">
                <a16:creationId xmlns:a16="http://schemas.microsoft.com/office/drawing/2014/main" id="{062A58C1-3603-79DA-E9E5-5AE982A65976}"/>
              </a:ext>
            </a:extLst>
          </p:cNvPr>
          <p:cNvCxnSpPr>
            <a:cxnSpLocks/>
          </p:cNvCxnSpPr>
          <p:nvPr/>
        </p:nvCxnSpPr>
        <p:spPr>
          <a:xfrm flipV="1">
            <a:off x="4313241" y="5697473"/>
            <a:ext cx="198240" cy="2163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6" name="Google Shape;180;p32">
            <a:extLst>
              <a:ext uri="{FF2B5EF4-FFF2-40B4-BE49-F238E27FC236}">
                <a16:creationId xmlns:a16="http://schemas.microsoft.com/office/drawing/2014/main" id="{338B259C-EA12-C8A8-1031-C6392E6FB423}"/>
              </a:ext>
            </a:extLst>
          </p:cNvPr>
          <p:cNvSpPr txBox="1"/>
          <p:nvPr/>
        </p:nvSpPr>
        <p:spPr>
          <a:xfrm>
            <a:off x="4474794" y="5669136"/>
            <a:ext cx="529056" cy="34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ja-JP" sz="9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奥行</a:t>
            </a:r>
            <a:endParaRPr sz="9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altLang="ja-JP" sz="9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36</a:t>
            </a:r>
            <a:r>
              <a:rPr lang="en-US" altLang="ja-JP" sz="9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0m</a:t>
            </a:r>
            <a:r>
              <a:rPr lang="ja-JP" sz="9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m</a:t>
            </a:r>
            <a:endParaRPr sz="9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cxnSp>
        <p:nvCxnSpPr>
          <p:cNvPr id="37" name="Google Shape;181;p32">
            <a:extLst>
              <a:ext uri="{FF2B5EF4-FFF2-40B4-BE49-F238E27FC236}">
                <a16:creationId xmlns:a16="http://schemas.microsoft.com/office/drawing/2014/main" id="{B3A18FC5-2C67-55C7-94A9-865FB5120CC2}"/>
              </a:ext>
            </a:extLst>
          </p:cNvPr>
          <p:cNvCxnSpPr>
            <a:cxnSpLocks/>
          </p:cNvCxnSpPr>
          <p:nvPr/>
        </p:nvCxnSpPr>
        <p:spPr>
          <a:xfrm>
            <a:off x="4519967" y="2693020"/>
            <a:ext cx="0" cy="294085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8" name="Google Shape;182;p32">
            <a:extLst>
              <a:ext uri="{FF2B5EF4-FFF2-40B4-BE49-F238E27FC236}">
                <a16:creationId xmlns:a16="http://schemas.microsoft.com/office/drawing/2014/main" id="{D25E1722-8111-5D4E-E97B-E8D6A32CD446}"/>
              </a:ext>
            </a:extLst>
          </p:cNvPr>
          <p:cNvSpPr txBox="1"/>
          <p:nvPr/>
        </p:nvSpPr>
        <p:spPr>
          <a:xfrm>
            <a:off x="4281242" y="3952244"/>
            <a:ext cx="529056" cy="42240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0" tIns="72000" rIns="0" bIns="72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ja-JP" sz="9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高さ</a:t>
            </a:r>
            <a:endParaRPr sz="9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altLang="ja-JP" sz="90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1,335m</a:t>
            </a:r>
            <a:r>
              <a:rPr lang="ja-JP" sz="900" b="1" i="0" u="none" strike="noStrike" cap="none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m</a:t>
            </a:r>
            <a:endParaRPr sz="900" b="1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7" name="Google Shape;113;p2">
            <a:extLst>
              <a:ext uri="{FF2B5EF4-FFF2-40B4-BE49-F238E27FC236}">
                <a16:creationId xmlns:a16="http://schemas.microsoft.com/office/drawing/2014/main" id="{281C2073-4CB1-602E-B4A2-6B3D950D52B6}"/>
              </a:ext>
            </a:extLst>
          </p:cNvPr>
          <p:cNvSpPr txBox="1"/>
          <p:nvPr/>
        </p:nvSpPr>
        <p:spPr>
          <a:xfrm>
            <a:off x="693016" y="2308611"/>
            <a:ext cx="4598724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5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「</a:t>
            </a:r>
            <a:r>
              <a:rPr lang="en-US" altLang="ja-JP" sz="105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AQUA WITH / </a:t>
            </a:r>
            <a:r>
              <a:rPr lang="ja-JP" altLang="en-US" sz="105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ネスカフェ ゴールドブレンド バリスタ</a:t>
            </a:r>
            <a:r>
              <a:rPr lang="en-US" altLang="ja-JP" sz="105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 50</a:t>
            </a:r>
            <a:r>
              <a:rPr lang="en-US" altLang="ja-JP" sz="105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[Fifty]</a:t>
            </a:r>
            <a:r>
              <a:rPr lang="ja-JP" altLang="en-US" sz="105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」</a:t>
            </a:r>
            <a:r>
              <a:rPr lang="ja-JP" altLang="en-US" sz="1050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の</a:t>
            </a:r>
            <a:r>
              <a:rPr lang="ja-JP" altLang="en-US" sz="1050" b="1" dirty="0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場合</a:t>
            </a:r>
          </a:p>
        </p:txBody>
      </p:sp>
      <p:sp>
        <p:nvSpPr>
          <p:cNvPr id="15" name="Google Shape;187;p32">
            <a:extLst>
              <a:ext uri="{FF2B5EF4-FFF2-40B4-BE49-F238E27FC236}">
                <a16:creationId xmlns:a16="http://schemas.microsoft.com/office/drawing/2014/main" id="{12220DBB-768C-A1AD-8A21-D2BF08343F8C}"/>
              </a:ext>
            </a:extLst>
          </p:cNvPr>
          <p:cNvSpPr txBox="1"/>
          <p:nvPr/>
        </p:nvSpPr>
        <p:spPr>
          <a:xfrm>
            <a:off x="6123110" y="5568864"/>
            <a:ext cx="3004369" cy="4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ja-JP" altLang="en-US" sz="105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室内であればご利用シーンに合わせて自由に</a:t>
            </a:r>
            <a:endParaRPr lang="en-US" altLang="ja-JP" sz="1050" b="0" i="0" u="none" strike="noStrike" cap="none" dirty="0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ja-JP" altLang="en-US" sz="1050" b="0" i="0" u="none" strike="noStrike" cap="none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設置可能！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9" name="図 8" descr="スーツを着た男性たち&#10;&#10;中程度の精度で自動的に生成された説明">
            <a:extLst>
              <a:ext uri="{FF2B5EF4-FFF2-40B4-BE49-F238E27FC236}">
                <a16:creationId xmlns:a16="http://schemas.microsoft.com/office/drawing/2014/main" id="{71FA7BBC-2720-DD3F-2372-FB48FD3463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5" t="6560" r="6646" b="665"/>
          <a:stretch/>
        </p:blipFill>
        <p:spPr>
          <a:xfrm>
            <a:off x="5937227" y="1939936"/>
            <a:ext cx="3004370" cy="2551168"/>
          </a:xfrm>
          <a:prstGeom prst="roundRect">
            <a:avLst>
              <a:gd name="adj" fmla="val 3598"/>
            </a:avLst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794536C-6AEB-6924-A670-4D145D5A7558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2" name="図 21" descr="ロゴ&#10;&#10;自動的に生成された説明">
            <a:extLst>
              <a:ext uri="{FF2B5EF4-FFF2-40B4-BE49-F238E27FC236}">
                <a16:creationId xmlns:a16="http://schemas.microsoft.com/office/drawing/2014/main" id="{44BE52D5-F546-5D91-4408-2DAE725BD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23" name="Google Shape;257;p9">
            <a:extLst>
              <a:ext uri="{FF2B5EF4-FFF2-40B4-BE49-F238E27FC236}">
                <a16:creationId xmlns:a16="http://schemas.microsoft.com/office/drawing/2014/main" id="{C2CC9BFB-6E49-122F-D050-B62AD5B0A8F9}"/>
              </a:ext>
            </a:extLst>
          </p:cNvPr>
          <p:cNvSpPr txBox="1">
            <a:spLocks/>
          </p:cNvSpPr>
          <p:nvPr/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2400" b="1">
                <a:solidFill>
                  <a:srgbClr val="CA123F"/>
                </a:solidFill>
                <a:latin typeface="游ゴシック"/>
                <a:ea typeface="游ゴシック"/>
              </a:rPr>
              <a:t>導入</a:t>
            </a:r>
            <a:r>
              <a:rPr lang="ja-JP" altLang="en-US" sz="2400" b="1">
                <a:latin typeface="游ゴシック"/>
                <a:ea typeface="游ゴシック"/>
              </a:rPr>
              <a:t>イメ</a:t>
            </a:r>
            <a:r>
              <a:rPr lang="ja-JP" sz="2400" b="1">
                <a:latin typeface="游ゴシック"/>
                <a:ea typeface="游ゴシック"/>
              </a:rPr>
              <a:t>ー</a:t>
            </a:r>
            <a:r>
              <a:rPr lang="ja-JP" altLang="en-US" sz="2400" b="1">
                <a:latin typeface="游ゴシック"/>
                <a:ea typeface="游ゴシック"/>
              </a:rPr>
              <a:t>ジ</a:t>
            </a:r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1252464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altLang="ja-JP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ご利用者の声</a:t>
            </a:r>
            <a:endParaRPr lang="en" altLang="ja-JP" sz="2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074" name="Picture 2" descr="病院 女性">
            <a:extLst>
              <a:ext uri="{FF2B5EF4-FFF2-40B4-BE49-F238E27FC236}">
                <a16:creationId xmlns:a16="http://schemas.microsoft.com/office/drawing/2014/main" id="{A0D66563-34B8-4E7B-5ED7-F369B5AA2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38" y="2834028"/>
            <a:ext cx="874681" cy="87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46;p8">
            <a:extLst>
              <a:ext uri="{FF2B5EF4-FFF2-40B4-BE49-F238E27FC236}">
                <a16:creationId xmlns:a16="http://schemas.microsoft.com/office/drawing/2014/main" id="{65AA3BB1-75E1-594C-D1A6-ADCA52A8E254}"/>
              </a:ext>
            </a:extLst>
          </p:cNvPr>
          <p:cNvSpPr txBox="1"/>
          <p:nvPr/>
        </p:nvSpPr>
        <p:spPr>
          <a:xfrm>
            <a:off x="3462373" y="3052016"/>
            <a:ext cx="2200761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学校</a:t>
            </a:r>
            <a:r>
              <a:rPr lang="ja-JP" altLang="en-US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の</a:t>
            </a:r>
            <a:endParaRPr lang="en-US" altLang="ja-JP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アンバサダー</a:t>
            </a:r>
            <a:endParaRPr sz="1200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2" name="Google Shape;246;p8">
            <a:extLst>
              <a:ext uri="{FF2B5EF4-FFF2-40B4-BE49-F238E27FC236}">
                <a16:creationId xmlns:a16="http://schemas.microsoft.com/office/drawing/2014/main" id="{7016579E-691B-5888-F70F-D7534BDBB1BA}"/>
              </a:ext>
            </a:extLst>
          </p:cNvPr>
          <p:cNvSpPr txBox="1"/>
          <p:nvPr/>
        </p:nvSpPr>
        <p:spPr>
          <a:xfrm>
            <a:off x="572987" y="896590"/>
            <a:ext cx="8759825" cy="280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ja-JP" altLang="en-US" b="1" u="none" strike="noStrike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様々な業種のアンバサダーからこんな</a:t>
            </a:r>
            <a:r>
              <a:rPr lang="ja-JP" altLang="en-US" sz="2400" b="1" u="none" strike="noStrike"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声</a:t>
            </a:r>
            <a:r>
              <a:rPr lang="ja-JP" altLang="en-US" b="1" u="none" strike="noStrike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が届いています！</a:t>
            </a:r>
            <a:endParaRPr lang="ja-JP" altLang="en-US" b="1"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endParaRPr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31" name="Google Shape;246;p8">
            <a:extLst>
              <a:ext uri="{FF2B5EF4-FFF2-40B4-BE49-F238E27FC236}">
                <a16:creationId xmlns:a16="http://schemas.microsoft.com/office/drawing/2014/main" id="{AD4ED07F-3D7A-3B46-BD9D-42A9A3498DCE}"/>
              </a:ext>
            </a:extLst>
          </p:cNvPr>
          <p:cNvSpPr txBox="1"/>
          <p:nvPr/>
        </p:nvSpPr>
        <p:spPr>
          <a:xfrm>
            <a:off x="7705239" y="3033334"/>
            <a:ext cx="2200761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病院</a:t>
            </a:r>
            <a:r>
              <a:rPr lang="ja-JP" altLang="en-US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の</a:t>
            </a:r>
            <a:endParaRPr lang="en-US" altLang="ja-JP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solidFill>
                  <a:schemeClr val="dk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アンバサダー</a:t>
            </a:r>
            <a:endParaRPr sz="1200" b="1">
              <a:solidFill>
                <a:schemeClr val="dk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pic>
        <p:nvPicPr>
          <p:cNvPr id="3086" name="Picture 14" descr="一般オフィス 女性">
            <a:extLst>
              <a:ext uri="{FF2B5EF4-FFF2-40B4-BE49-F238E27FC236}">
                <a16:creationId xmlns:a16="http://schemas.microsoft.com/office/drawing/2014/main" id="{DDA176D1-EFBD-0AD8-DA5D-FD568AA9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48" y="5362599"/>
            <a:ext cx="946176" cy="94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Google Shape;246;p8">
            <a:extLst>
              <a:ext uri="{FF2B5EF4-FFF2-40B4-BE49-F238E27FC236}">
                <a16:creationId xmlns:a16="http://schemas.microsoft.com/office/drawing/2014/main" id="{17AF3592-5425-9E32-75B1-D47E4C3849C7}"/>
              </a:ext>
            </a:extLst>
          </p:cNvPr>
          <p:cNvSpPr txBox="1"/>
          <p:nvPr/>
        </p:nvSpPr>
        <p:spPr>
          <a:xfrm>
            <a:off x="5308824" y="5577155"/>
            <a:ext cx="2200761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一般オフィスの</a:t>
            </a:r>
            <a:endParaRPr lang="en-US" altLang="ja-JP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アンバサダー</a:t>
            </a:r>
            <a:endParaRPr sz="12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9CCD8E52-221F-5492-67D2-874090C4B2E8}"/>
              </a:ext>
            </a:extLst>
          </p:cNvPr>
          <p:cNvCxnSpPr>
            <a:cxnSpLocks/>
          </p:cNvCxnSpPr>
          <p:nvPr/>
        </p:nvCxnSpPr>
        <p:spPr>
          <a:xfrm>
            <a:off x="5869768" y="785288"/>
            <a:ext cx="0" cy="626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FEEF6872-2F44-7003-B467-D925ED891E15}"/>
              </a:ext>
            </a:extLst>
          </p:cNvPr>
          <p:cNvCxnSpPr>
            <a:cxnSpLocks/>
          </p:cNvCxnSpPr>
          <p:nvPr/>
        </p:nvCxnSpPr>
        <p:spPr>
          <a:xfrm flipH="1">
            <a:off x="5905773" y="785288"/>
            <a:ext cx="93429" cy="948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381743B5-DC31-D189-CA43-32238B4BC623}"/>
              </a:ext>
            </a:extLst>
          </p:cNvPr>
          <p:cNvCxnSpPr>
            <a:cxnSpLocks/>
          </p:cNvCxnSpPr>
          <p:nvPr/>
        </p:nvCxnSpPr>
        <p:spPr>
          <a:xfrm flipH="1">
            <a:off x="5945414" y="907506"/>
            <a:ext cx="811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学校 男性">
            <a:extLst>
              <a:ext uri="{FF2B5EF4-FFF2-40B4-BE49-F238E27FC236}">
                <a16:creationId xmlns:a16="http://schemas.microsoft.com/office/drawing/2014/main" id="{9BA9A065-73A0-FA83-B0E2-2062B4798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81" y="2858283"/>
            <a:ext cx="902844" cy="9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40;p8">
            <a:extLst>
              <a:ext uri="{FF2B5EF4-FFF2-40B4-BE49-F238E27FC236}">
                <a16:creationId xmlns:a16="http://schemas.microsoft.com/office/drawing/2014/main" id="{35BC952F-BE6B-1A62-E1C3-CD7DCD58C245}"/>
              </a:ext>
            </a:extLst>
          </p:cNvPr>
          <p:cNvSpPr/>
          <p:nvPr/>
        </p:nvSpPr>
        <p:spPr>
          <a:xfrm rot="12546810">
            <a:off x="5810237" y="4841423"/>
            <a:ext cx="319365" cy="587439"/>
          </a:xfrm>
          <a:custGeom>
            <a:avLst/>
            <a:gdLst>
              <a:gd name="connsiteX0" fmla="*/ 0 w 509575"/>
              <a:gd name="connsiteY0" fmla="*/ 198459 h 198459"/>
              <a:gd name="connsiteX1" fmla="*/ 254788 w 509575"/>
              <a:gd name="connsiteY1" fmla="*/ 0 h 198459"/>
              <a:gd name="connsiteX2" fmla="*/ 509575 w 509575"/>
              <a:gd name="connsiteY2" fmla="*/ 198459 h 198459"/>
              <a:gd name="connsiteX3" fmla="*/ 0 w 509575"/>
              <a:gd name="connsiteY3" fmla="*/ 198459 h 198459"/>
              <a:gd name="connsiteX0" fmla="*/ 0 w 509575"/>
              <a:gd name="connsiteY0" fmla="*/ 203402 h 203402"/>
              <a:gd name="connsiteX1" fmla="*/ 393183 w 509575"/>
              <a:gd name="connsiteY1" fmla="*/ 0 h 203402"/>
              <a:gd name="connsiteX2" fmla="*/ 509575 w 509575"/>
              <a:gd name="connsiteY2" fmla="*/ 203402 h 203402"/>
              <a:gd name="connsiteX3" fmla="*/ 0 w 509575"/>
              <a:gd name="connsiteY3" fmla="*/ 203402 h 20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575" h="203402">
                <a:moveTo>
                  <a:pt x="0" y="203402"/>
                </a:moveTo>
                <a:lnTo>
                  <a:pt x="393183" y="0"/>
                </a:lnTo>
                <a:lnTo>
                  <a:pt x="509575" y="203402"/>
                </a:lnTo>
                <a:lnTo>
                  <a:pt x="0" y="20340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50800" dir="5400000" algn="ctr" rotWithShape="0">
              <a:srgbClr val="44240C">
                <a:alpha val="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lt1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A3D711C-6C46-0840-F0C3-DE1A47C1DFEC}"/>
              </a:ext>
            </a:extLst>
          </p:cNvPr>
          <p:cNvGrpSpPr/>
          <p:nvPr/>
        </p:nvGrpSpPr>
        <p:grpSpPr>
          <a:xfrm>
            <a:off x="3459421" y="1537671"/>
            <a:ext cx="2808000" cy="1392470"/>
            <a:chOff x="623736" y="5307673"/>
            <a:chExt cx="2808000" cy="1392470"/>
          </a:xfrm>
          <a:effectLst>
            <a:outerShdw blurRad="304800" dist="25400" dir="5400000" sx="101000" sy="101000" algn="ctr" rotWithShape="0">
              <a:srgbClr val="000000">
                <a:alpha val="14000"/>
              </a:srgbClr>
            </a:outerShdw>
          </a:effectLst>
        </p:grpSpPr>
        <p:sp>
          <p:nvSpPr>
            <p:cNvPr id="7" name="Google Shape;240;p8">
              <a:extLst>
                <a:ext uri="{FF2B5EF4-FFF2-40B4-BE49-F238E27FC236}">
                  <a16:creationId xmlns:a16="http://schemas.microsoft.com/office/drawing/2014/main" id="{C64845AF-943D-7288-A4F3-EDDCDC3680E6}"/>
                </a:ext>
              </a:extLst>
            </p:cNvPr>
            <p:cNvSpPr/>
            <p:nvPr/>
          </p:nvSpPr>
          <p:spPr>
            <a:xfrm rot="12624677">
              <a:off x="1658868" y="6241778"/>
              <a:ext cx="429595" cy="458365"/>
            </a:xfrm>
            <a:custGeom>
              <a:avLst/>
              <a:gdLst>
                <a:gd name="connsiteX0" fmla="*/ 0 w 509575"/>
                <a:gd name="connsiteY0" fmla="*/ 198459 h 198459"/>
                <a:gd name="connsiteX1" fmla="*/ 254788 w 509575"/>
                <a:gd name="connsiteY1" fmla="*/ 0 h 198459"/>
                <a:gd name="connsiteX2" fmla="*/ 509575 w 509575"/>
                <a:gd name="connsiteY2" fmla="*/ 198459 h 198459"/>
                <a:gd name="connsiteX3" fmla="*/ 0 w 509575"/>
                <a:gd name="connsiteY3" fmla="*/ 198459 h 198459"/>
                <a:gd name="connsiteX0" fmla="*/ 0 w 509575"/>
                <a:gd name="connsiteY0" fmla="*/ 203402 h 203402"/>
                <a:gd name="connsiteX1" fmla="*/ 393183 w 509575"/>
                <a:gd name="connsiteY1" fmla="*/ 0 h 203402"/>
                <a:gd name="connsiteX2" fmla="*/ 509575 w 509575"/>
                <a:gd name="connsiteY2" fmla="*/ 203402 h 203402"/>
                <a:gd name="connsiteX3" fmla="*/ 0 w 509575"/>
                <a:gd name="connsiteY3" fmla="*/ 203402 h 20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75" h="203402">
                  <a:moveTo>
                    <a:pt x="0" y="203402"/>
                  </a:moveTo>
                  <a:lnTo>
                    <a:pt x="393183" y="0"/>
                  </a:lnTo>
                  <a:lnTo>
                    <a:pt x="509575" y="203402"/>
                  </a:lnTo>
                  <a:lnTo>
                    <a:pt x="0" y="2034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  <p:sp>
          <p:nvSpPr>
            <p:cNvPr id="6" name="Google Shape;239;p8">
              <a:extLst>
                <a:ext uri="{FF2B5EF4-FFF2-40B4-BE49-F238E27FC236}">
                  <a16:creationId xmlns:a16="http://schemas.microsoft.com/office/drawing/2014/main" id="{96361787-2350-0102-BD28-C99C3CD53F2D}"/>
                </a:ext>
              </a:extLst>
            </p:cNvPr>
            <p:cNvSpPr/>
            <p:nvPr/>
          </p:nvSpPr>
          <p:spPr>
            <a:xfrm>
              <a:off x="623736" y="5307673"/>
              <a:ext cx="2808000" cy="1116001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000" u="none" strike="noStrike">
                  <a:effectLst/>
                  <a:latin typeface="游ゴシック"/>
                  <a:ea typeface="游ゴシック"/>
                </a:rPr>
                <a:t>学校現場という業務上、生徒指導や学校運営では、チーム力が一番大切になるのですが、「バリスタ」が一翼を担ってくれています。</a:t>
              </a:r>
              <a:r>
                <a:rPr lang="ja-JP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会話も増え、職員間の親睦も深まり</a:t>
              </a:r>
              <a:r>
                <a:rPr lang="ja-JP" sz="1000">
                  <a:latin typeface="游ゴシック"/>
                  <a:ea typeface="游ゴシック"/>
                </a:rPr>
                <a:t>大変嬉しいかぎりです。</a:t>
              </a:r>
              <a:endParaRPr lang="ja-JP"/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0047BBA-C582-205C-FF4E-F5358B5CCE4E}"/>
              </a:ext>
            </a:extLst>
          </p:cNvPr>
          <p:cNvGrpSpPr/>
          <p:nvPr/>
        </p:nvGrpSpPr>
        <p:grpSpPr>
          <a:xfrm>
            <a:off x="575203" y="1537671"/>
            <a:ext cx="2808000" cy="1309676"/>
            <a:chOff x="623736" y="5307673"/>
            <a:chExt cx="2808000" cy="1309676"/>
          </a:xfrm>
          <a:effectLst>
            <a:outerShdw blurRad="304800" dist="25400" dir="5400000" sx="101000" sy="101000" algn="ctr" rotWithShape="0">
              <a:srgbClr val="000000">
                <a:alpha val="14000"/>
              </a:srgbClr>
            </a:outerShdw>
          </a:effectLst>
        </p:grpSpPr>
        <p:sp>
          <p:nvSpPr>
            <p:cNvPr id="4" name="Google Shape;240;p8">
              <a:extLst>
                <a:ext uri="{FF2B5EF4-FFF2-40B4-BE49-F238E27FC236}">
                  <a16:creationId xmlns:a16="http://schemas.microsoft.com/office/drawing/2014/main" id="{2E82F104-F318-7208-8C74-14AFAF859512}"/>
                </a:ext>
              </a:extLst>
            </p:cNvPr>
            <p:cNvSpPr/>
            <p:nvPr/>
          </p:nvSpPr>
          <p:spPr>
            <a:xfrm rot="7860000">
              <a:off x="1844107" y="6173369"/>
              <a:ext cx="429595" cy="458365"/>
            </a:xfrm>
            <a:custGeom>
              <a:avLst/>
              <a:gdLst>
                <a:gd name="connsiteX0" fmla="*/ 0 w 509575"/>
                <a:gd name="connsiteY0" fmla="*/ 198459 h 198459"/>
                <a:gd name="connsiteX1" fmla="*/ 254788 w 509575"/>
                <a:gd name="connsiteY1" fmla="*/ 0 h 198459"/>
                <a:gd name="connsiteX2" fmla="*/ 509575 w 509575"/>
                <a:gd name="connsiteY2" fmla="*/ 198459 h 198459"/>
                <a:gd name="connsiteX3" fmla="*/ 0 w 509575"/>
                <a:gd name="connsiteY3" fmla="*/ 198459 h 198459"/>
                <a:gd name="connsiteX0" fmla="*/ 0 w 509575"/>
                <a:gd name="connsiteY0" fmla="*/ 203402 h 203402"/>
                <a:gd name="connsiteX1" fmla="*/ 393183 w 509575"/>
                <a:gd name="connsiteY1" fmla="*/ 0 h 203402"/>
                <a:gd name="connsiteX2" fmla="*/ 509575 w 509575"/>
                <a:gd name="connsiteY2" fmla="*/ 203402 h 203402"/>
                <a:gd name="connsiteX3" fmla="*/ 0 w 509575"/>
                <a:gd name="connsiteY3" fmla="*/ 203402 h 20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75" h="203402">
                  <a:moveTo>
                    <a:pt x="0" y="203402"/>
                  </a:moveTo>
                  <a:lnTo>
                    <a:pt x="393183" y="0"/>
                  </a:lnTo>
                  <a:lnTo>
                    <a:pt x="509575" y="203402"/>
                  </a:lnTo>
                  <a:lnTo>
                    <a:pt x="0" y="2034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  <p:sp>
          <p:nvSpPr>
            <p:cNvPr id="10" name="Google Shape;239;p8">
              <a:extLst>
                <a:ext uri="{FF2B5EF4-FFF2-40B4-BE49-F238E27FC236}">
                  <a16:creationId xmlns:a16="http://schemas.microsoft.com/office/drawing/2014/main" id="{A9CED3C4-05BC-F89A-6D4F-7427119ADC0B}"/>
                </a:ext>
              </a:extLst>
            </p:cNvPr>
            <p:cNvSpPr/>
            <p:nvPr/>
          </p:nvSpPr>
          <p:spPr>
            <a:xfrm>
              <a:off x="623736" y="5307673"/>
              <a:ext cx="2808000" cy="1116001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ja-JP" altLang="en-US" sz="1000">
                  <a:latin typeface="游ゴシック"/>
                  <a:ea typeface="游ゴシック"/>
                </a:rPr>
                <a:t>朝、授</a:t>
              </a:r>
              <a:r>
                <a:rPr lang="ja-JP" sz="1000" u="none" strike="noStrike">
                  <a:effectLst/>
                  <a:latin typeface="游ゴシック"/>
                  <a:ea typeface="游ゴシック"/>
                </a:rPr>
                <a:t>業が</a:t>
              </a:r>
              <a:r>
                <a:rPr lang="ja-JP" altLang="en-US" sz="1000">
                  <a:latin typeface="游ゴシック"/>
                  <a:ea typeface="游ゴシック"/>
                </a:rPr>
                <a:t>始ま</a:t>
              </a:r>
              <a:r>
                <a:rPr lang="ja-JP" sz="1000" u="none" strike="noStrike">
                  <a:effectLst/>
                  <a:latin typeface="游ゴシック"/>
                  <a:ea typeface="游ゴシック"/>
                </a:rPr>
                <a:t>る</a:t>
              </a:r>
              <a:r>
                <a:rPr lang="ja-JP" altLang="en-US" sz="1000">
                  <a:latin typeface="游ゴシック"/>
                  <a:ea typeface="游ゴシック"/>
                </a:rPr>
                <a:t>前</a:t>
              </a:r>
              <a:r>
                <a:rPr lang="ja-JP" sz="1000" u="none" strike="noStrike">
                  <a:effectLst/>
                  <a:latin typeface="游ゴシック"/>
                  <a:ea typeface="游ゴシック"/>
                </a:rPr>
                <a:t>の</a:t>
              </a:r>
              <a:r>
                <a:rPr lang="ja-JP" altLang="en-US" sz="1000">
                  <a:latin typeface="游ゴシック"/>
                  <a:ea typeface="游ゴシック"/>
                </a:rPr>
                <a:t>時間と休み時間に</a:t>
              </a:r>
              <a:endParaRPr lang="en-US" altLang="ja-JP" sz="1000">
                <a:latin typeface="Meiryo UI"/>
                <a:ea typeface="Meiryo UI"/>
              </a:endParaRPr>
            </a:p>
            <a:p>
              <a:pPr algn="ctr">
                <a:lnSpc>
                  <a:spcPct val="130000"/>
                </a:lnSpc>
              </a:pPr>
              <a:r>
                <a:rPr lang="ja-JP" altLang="en-US" sz="1000">
                  <a:latin typeface="游ゴシック"/>
                  <a:ea typeface="游ゴシック"/>
                </a:rPr>
                <a:t>ホッと</a:t>
              </a:r>
              <a:r>
                <a:rPr lang="ja-JP" sz="1000" u="none" strike="noStrike">
                  <a:effectLst/>
                  <a:latin typeface="游ゴシック"/>
                  <a:ea typeface="游ゴシック"/>
                </a:rPr>
                <a:t>す</a:t>
              </a:r>
              <a:r>
                <a:rPr lang="ja-JP" altLang="en-US" sz="1000">
                  <a:latin typeface="游ゴシック"/>
                  <a:ea typeface="游ゴシック"/>
                </a:rPr>
                <a:t>るひと時</a:t>
              </a:r>
              <a:r>
                <a:rPr lang="ja-JP" sz="1000" u="none" strike="noStrike">
                  <a:effectLst/>
                  <a:latin typeface="游ゴシック"/>
                  <a:ea typeface="游ゴシック"/>
                </a:rPr>
                <a:t>、</a:t>
              </a:r>
              <a:r>
                <a:rPr lang="ja-JP" altLang="en-US" sz="1000">
                  <a:latin typeface="游ゴシック"/>
                  <a:ea typeface="游ゴシック"/>
                </a:rPr>
                <a:t>そして授業</a:t>
              </a:r>
              <a:r>
                <a:rPr lang="ja-JP" sz="1000" u="none" strike="noStrike">
                  <a:effectLst/>
                  <a:latin typeface="游ゴシック"/>
                  <a:ea typeface="游ゴシック"/>
                </a:rPr>
                <a:t>が</a:t>
              </a:r>
              <a:endParaRPr lang="en-US" altLang="ja-JP" sz="1000">
                <a:latin typeface="Meiryo UI"/>
                <a:ea typeface="Meiryo UI"/>
              </a:endParaRPr>
            </a:p>
            <a:p>
              <a:pPr marL="0" marR="0" lvl="0"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000">
                  <a:latin typeface="游ゴシック"/>
                  <a:ea typeface="游ゴシック"/>
                </a:rPr>
                <a:t>終わ</a:t>
              </a:r>
              <a:r>
                <a:rPr lang="ja-JP" sz="1000" u="none" strike="noStrike">
                  <a:effectLst/>
                  <a:latin typeface="游ゴシック"/>
                  <a:ea typeface="游ゴシック"/>
                </a:rPr>
                <a:t>っ</a:t>
              </a:r>
              <a:r>
                <a:rPr lang="ja-JP" altLang="en-US" sz="1000">
                  <a:latin typeface="游ゴシック"/>
                  <a:ea typeface="游ゴシック"/>
                </a:rPr>
                <a:t>た時の</a:t>
              </a: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充実感</a:t>
              </a:r>
              <a:r>
                <a:rPr lang="ja-JP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の</a:t>
              </a:r>
              <a:r>
                <a:rPr lang="en-US" altLang="ja-JP" sz="1000" b="1" dirty="0">
                  <a:solidFill>
                    <a:srgbClr val="CA123F"/>
                  </a:solidFill>
                  <a:latin typeface="Meiryo UI"/>
                  <a:ea typeface="Meiryo UI"/>
                </a:rPr>
                <a:t>1</a:t>
              </a: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杯が最高</a:t>
              </a:r>
              <a:r>
                <a:rPr lang="ja-JP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です</a:t>
              </a: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！</a:t>
              </a:r>
              <a:endParaRPr lang="ja-JP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422C04B-543F-141A-5FC7-52940634DFF5}"/>
              </a:ext>
            </a:extLst>
          </p:cNvPr>
          <p:cNvGrpSpPr/>
          <p:nvPr/>
        </p:nvGrpSpPr>
        <p:grpSpPr>
          <a:xfrm>
            <a:off x="6417000" y="1537670"/>
            <a:ext cx="2808000" cy="1392470"/>
            <a:chOff x="623736" y="5307673"/>
            <a:chExt cx="2808000" cy="1392470"/>
          </a:xfrm>
          <a:effectLst>
            <a:outerShdw blurRad="304800" dist="25400" dir="5400000" sx="101000" sy="101000" algn="ctr" rotWithShape="0">
              <a:srgbClr val="000000">
                <a:alpha val="14000"/>
              </a:srgbClr>
            </a:outerShdw>
          </a:effectLst>
        </p:grpSpPr>
        <p:sp>
          <p:nvSpPr>
            <p:cNvPr id="13" name="Google Shape;240;p8">
              <a:extLst>
                <a:ext uri="{FF2B5EF4-FFF2-40B4-BE49-F238E27FC236}">
                  <a16:creationId xmlns:a16="http://schemas.microsoft.com/office/drawing/2014/main" id="{3DEB5345-FE6A-159F-A016-51EA15AF87A5}"/>
                </a:ext>
              </a:extLst>
            </p:cNvPr>
            <p:cNvSpPr/>
            <p:nvPr/>
          </p:nvSpPr>
          <p:spPr>
            <a:xfrm rot="12624677">
              <a:off x="1753290" y="6241778"/>
              <a:ext cx="429595" cy="458365"/>
            </a:xfrm>
            <a:custGeom>
              <a:avLst/>
              <a:gdLst>
                <a:gd name="connsiteX0" fmla="*/ 0 w 509575"/>
                <a:gd name="connsiteY0" fmla="*/ 198459 h 198459"/>
                <a:gd name="connsiteX1" fmla="*/ 254788 w 509575"/>
                <a:gd name="connsiteY1" fmla="*/ 0 h 198459"/>
                <a:gd name="connsiteX2" fmla="*/ 509575 w 509575"/>
                <a:gd name="connsiteY2" fmla="*/ 198459 h 198459"/>
                <a:gd name="connsiteX3" fmla="*/ 0 w 509575"/>
                <a:gd name="connsiteY3" fmla="*/ 198459 h 198459"/>
                <a:gd name="connsiteX0" fmla="*/ 0 w 509575"/>
                <a:gd name="connsiteY0" fmla="*/ 203402 h 203402"/>
                <a:gd name="connsiteX1" fmla="*/ 393183 w 509575"/>
                <a:gd name="connsiteY1" fmla="*/ 0 h 203402"/>
                <a:gd name="connsiteX2" fmla="*/ 509575 w 509575"/>
                <a:gd name="connsiteY2" fmla="*/ 203402 h 203402"/>
                <a:gd name="connsiteX3" fmla="*/ 0 w 509575"/>
                <a:gd name="connsiteY3" fmla="*/ 203402 h 20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75" h="203402">
                  <a:moveTo>
                    <a:pt x="0" y="203402"/>
                  </a:moveTo>
                  <a:lnTo>
                    <a:pt x="393183" y="0"/>
                  </a:lnTo>
                  <a:lnTo>
                    <a:pt x="509575" y="203402"/>
                  </a:lnTo>
                  <a:lnTo>
                    <a:pt x="0" y="2034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  <p:sp>
          <p:nvSpPr>
            <p:cNvPr id="14" name="Google Shape;239;p8">
              <a:extLst>
                <a:ext uri="{FF2B5EF4-FFF2-40B4-BE49-F238E27FC236}">
                  <a16:creationId xmlns:a16="http://schemas.microsoft.com/office/drawing/2014/main" id="{426CC5A8-E403-400B-5BD5-BBEC46209045}"/>
                </a:ext>
              </a:extLst>
            </p:cNvPr>
            <p:cNvSpPr/>
            <p:nvPr/>
          </p:nvSpPr>
          <p:spPr>
            <a:xfrm>
              <a:off x="623736" y="5307673"/>
              <a:ext cx="2808000" cy="1116001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ja-JP" altLang="en-US" sz="1000">
                  <a:latin typeface="游ゴシック"/>
                  <a:ea typeface="游ゴシック"/>
                </a:rPr>
                <a:t>バタバタした看護の仕事の合間に</a:t>
              </a:r>
              <a:endParaRPr lang="en-US" altLang="ja-JP" sz="1000">
                <a:latin typeface="Meiryo UI"/>
                <a:ea typeface="Meiryo UI"/>
              </a:endParaRPr>
            </a:p>
            <a:p>
              <a:pPr algn="ctr">
                <a:lnSpc>
                  <a:spcPct val="130000"/>
                </a:lnSpc>
              </a:pPr>
              <a:r>
                <a:rPr lang="ja-JP" altLang="en-US" sz="1000">
                  <a:latin typeface="游ゴシック"/>
                  <a:ea typeface="游ゴシック"/>
                </a:rPr>
                <a:t>みんなでホッ</a:t>
              </a:r>
              <a:r>
                <a:rPr lang="ja-JP" sz="1000" u="none" strike="noStrike">
                  <a:effectLst/>
                  <a:latin typeface="游ゴシック"/>
                  <a:ea typeface="游ゴシック"/>
                </a:rPr>
                <a:t>と一</a:t>
              </a:r>
              <a:r>
                <a:rPr lang="ja-JP" altLang="en-US" sz="1000">
                  <a:latin typeface="游ゴシック"/>
                  <a:ea typeface="游ゴシック"/>
                </a:rPr>
                <a:t>息♪</a:t>
              </a:r>
              <a:endParaRPr lang="en-US" altLang="ja-JP" sz="1000">
                <a:latin typeface="Meiryo UI"/>
                <a:ea typeface="Meiryo UI"/>
              </a:endParaRPr>
            </a:p>
            <a:p>
              <a:pPr algn="ctr">
                <a:lnSpc>
                  <a:spcPct val="130000"/>
                </a:lnSpc>
              </a:pP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気</a:t>
              </a:r>
              <a:r>
                <a:rPr lang="ja-JP" sz="1000" b="1" u="none" strike="noStrike">
                  <a:solidFill>
                    <a:srgbClr val="CA123F"/>
                  </a:solidFill>
                  <a:effectLst/>
                  <a:latin typeface="游ゴシック"/>
                  <a:ea typeface="游ゴシック"/>
                </a:rPr>
                <a:t>の</a:t>
              </a: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合う仲間</a:t>
              </a:r>
              <a:r>
                <a:rPr lang="ja-JP" sz="1000" b="1" u="none" strike="noStrike">
                  <a:solidFill>
                    <a:srgbClr val="CA123F"/>
                  </a:solidFill>
                  <a:effectLst/>
                  <a:latin typeface="游ゴシック"/>
                  <a:ea typeface="游ゴシック"/>
                </a:rPr>
                <a:t>で</a:t>
              </a: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和気あいあ</a:t>
              </a:r>
              <a:r>
                <a:rPr lang="ja-JP" sz="1000" b="1" u="none" strike="noStrike">
                  <a:solidFill>
                    <a:srgbClr val="CA123F"/>
                  </a:solidFill>
                  <a:effectLst/>
                  <a:latin typeface="游ゴシック"/>
                  <a:ea typeface="游ゴシック"/>
                </a:rPr>
                <a:t>い</a:t>
              </a: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と</a:t>
              </a:r>
              <a:endParaRPr lang="en-US" altLang="ja-JP" sz="1000">
                <a:latin typeface="Meiryo UI"/>
                <a:ea typeface="Meiryo UI"/>
              </a:endParaRPr>
            </a:p>
            <a:p>
              <a:pPr marL="0" marR="0" lvl="0" indent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おしゃべりを楽しむ</a:t>
              </a:r>
              <a:r>
                <a:rPr lang="ja-JP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のも</a:t>
              </a: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至福な時間</a:t>
              </a:r>
              <a:r>
                <a:rPr lang="ja-JP" sz="1000">
                  <a:solidFill>
                    <a:schemeClr val="dk1"/>
                  </a:solidFill>
                  <a:latin typeface="游ゴシック"/>
                  <a:ea typeface="游ゴシック"/>
                </a:rPr>
                <a:t>です。</a:t>
              </a:r>
              <a:endParaRPr lang="ja-JP">
                <a:solidFill>
                  <a:schemeClr val="dk1"/>
                </a:solidFill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60D6CEE-F912-F03A-6BA1-C4A7EA3476F4}"/>
              </a:ext>
            </a:extLst>
          </p:cNvPr>
          <p:cNvGrpSpPr/>
          <p:nvPr/>
        </p:nvGrpSpPr>
        <p:grpSpPr>
          <a:xfrm>
            <a:off x="5066141" y="3998876"/>
            <a:ext cx="2808000" cy="1392470"/>
            <a:chOff x="623736" y="5307673"/>
            <a:chExt cx="2808000" cy="1392470"/>
          </a:xfrm>
          <a:effectLst>
            <a:outerShdw blurRad="304800" dist="25400" dir="5400000" sx="101000" sy="101000" algn="ctr" rotWithShape="0">
              <a:srgbClr val="000000">
                <a:alpha val="14000"/>
              </a:srgbClr>
            </a:outerShdw>
          </a:effectLst>
        </p:grpSpPr>
        <p:sp>
          <p:nvSpPr>
            <p:cNvPr id="19" name="Google Shape;240;p8">
              <a:extLst>
                <a:ext uri="{FF2B5EF4-FFF2-40B4-BE49-F238E27FC236}">
                  <a16:creationId xmlns:a16="http://schemas.microsoft.com/office/drawing/2014/main" id="{2462CE7B-F921-5244-2592-8E8D15AB53F3}"/>
                </a:ext>
              </a:extLst>
            </p:cNvPr>
            <p:cNvSpPr/>
            <p:nvPr/>
          </p:nvSpPr>
          <p:spPr>
            <a:xfrm rot="12624677">
              <a:off x="1699259" y="6241778"/>
              <a:ext cx="429595" cy="458365"/>
            </a:xfrm>
            <a:custGeom>
              <a:avLst/>
              <a:gdLst>
                <a:gd name="connsiteX0" fmla="*/ 0 w 509575"/>
                <a:gd name="connsiteY0" fmla="*/ 198459 h 198459"/>
                <a:gd name="connsiteX1" fmla="*/ 254788 w 509575"/>
                <a:gd name="connsiteY1" fmla="*/ 0 h 198459"/>
                <a:gd name="connsiteX2" fmla="*/ 509575 w 509575"/>
                <a:gd name="connsiteY2" fmla="*/ 198459 h 198459"/>
                <a:gd name="connsiteX3" fmla="*/ 0 w 509575"/>
                <a:gd name="connsiteY3" fmla="*/ 198459 h 198459"/>
                <a:gd name="connsiteX0" fmla="*/ 0 w 509575"/>
                <a:gd name="connsiteY0" fmla="*/ 203402 h 203402"/>
                <a:gd name="connsiteX1" fmla="*/ 393183 w 509575"/>
                <a:gd name="connsiteY1" fmla="*/ 0 h 203402"/>
                <a:gd name="connsiteX2" fmla="*/ 509575 w 509575"/>
                <a:gd name="connsiteY2" fmla="*/ 203402 h 203402"/>
                <a:gd name="connsiteX3" fmla="*/ 0 w 509575"/>
                <a:gd name="connsiteY3" fmla="*/ 203402 h 20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75" h="203402">
                  <a:moveTo>
                    <a:pt x="0" y="203402"/>
                  </a:moveTo>
                  <a:lnTo>
                    <a:pt x="393183" y="0"/>
                  </a:lnTo>
                  <a:lnTo>
                    <a:pt x="509575" y="203402"/>
                  </a:lnTo>
                  <a:lnTo>
                    <a:pt x="0" y="2034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  <p:sp>
          <p:nvSpPr>
            <p:cNvPr id="20" name="Google Shape;239;p8">
              <a:extLst>
                <a:ext uri="{FF2B5EF4-FFF2-40B4-BE49-F238E27FC236}">
                  <a16:creationId xmlns:a16="http://schemas.microsoft.com/office/drawing/2014/main" id="{851C9C0B-70E7-6C35-FC29-20F5761F6F8A}"/>
                </a:ext>
              </a:extLst>
            </p:cNvPr>
            <p:cNvSpPr/>
            <p:nvPr/>
          </p:nvSpPr>
          <p:spPr>
            <a:xfrm>
              <a:off x="623736" y="5307673"/>
              <a:ext cx="2808000" cy="1116001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職</a:t>
              </a:r>
              <a:r>
                <a:rPr lang="ja-JP" sz="1000" b="1" u="none" strike="noStrike">
                  <a:solidFill>
                    <a:srgbClr val="CA123F"/>
                  </a:solidFill>
                  <a:effectLst/>
                  <a:latin typeface="游ゴシック"/>
                  <a:ea typeface="游ゴシック"/>
                </a:rPr>
                <a:t>場で</a:t>
              </a: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仕事上の接点</a:t>
              </a:r>
              <a:r>
                <a:rPr lang="ja-JP" sz="1000" b="1" u="none" strike="noStrike">
                  <a:solidFill>
                    <a:srgbClr val="CA123F"/>
                  </a:solidFill>
                  <a:effectLst/>
                  <a:latin typeface="游ゴシック"/>
                  <a:ea typeface="游ゴシック"/>
                </a:rPr>
                <a:t>がな</a:t>
              </a: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い人とも</a:t>
              </a:r>
              <a:endParaRPr lang="en-US" altLang="ja-JP" sz="1000">
                <a:latin typeface="Meiryo UI"/>
                <a:ea typeface="Meiryo UI"/>
              </a:endParaRPr>
            </a:p>
            <a:p>
              <a:pPr algn="ctr">
                <a:lnSpc>
                  <a:spcPct val="130000"/>
                </a:lnSpc>
              </a:pP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話</a:t>
              </a:r>
              <a:r>
                <a:rPr lang="ja-JP" sz="1000" b="1" u="none" strike="noStrike">
                  <a:solidFill>
                    <a:srgbClr val="CA123F"/>
                  </a:solidFill>
                  <a:effectLst/>
                  <a:latin typeface="游ゴシック"/>
                  <a:ea typeface="游ゴシック"/>
                </a:rPr>
                <a:t>す</a:t>
              </a: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機会</a:t>
              </a:r>
              <a:r>
                <a:rPr lang="ja-JP" sz="1000" b="1" u="none" strike="noStrike">
                  <a:solidFill>
                    <a:srgbClr val="CA123F"/>
                  </a:solidFill>
                  <a:effectLst/>
                  <a:latin typeface="游ゴシック"/>
                  <a:ea typeface="游ゴシック"/>
                </a:rPr>
                <a:t>が</a:t>
              </a:r>
              <a:r>
                <a:rPr lang="ja-JP" altLang="en-US" sz="1000" b="1">
                  <a:solidFill>
                    <a:srgbClr val="CA123F"/>
                  </a:solidFill>
                  <a:latin typeface="游ゴシック"/>
                  <a:ea typeface="游ゴシック"/>
                </a:rPr>
                <a:t>できました！</a:t>
              </a:r>
              <a:endParaRPr lang="en-US" altLang="ja-JP" sz="1000">
                <a:latin typeface="Meiryo UI"/>
                <a:ea typeface="Meiryo UI"/>
              </a:endParaRPr>
            </a:p>
            <a:p>
              <a:pPr algn="ctr">
                <a:lnSpc>
                  <a:spcPct val="130000"/>
                </a:lnSpc>
              </a:pPr>
              <a:r>
                <a:rPr lang="ja-JP" altLang="en-US" sz="1000">
                  <a:solidFill>
                    <a:schemeClr val="dk1"/>
                  </a:solidFill>
                  <a:latin typeface="游ゴシック"/>
                  <a:ea typeface="游ゴシック"/>
                </a:rPr>
                <a:t>また</a:t>
              </a:r>
              <a:r>
                <a:rPr lang="ja-JP" sz="1000" u="none" strike="noStrike">
                  <a:solidFill>
                    <a:schemeClr val="dk1"/>
                  </a:solidFill>
                  <a:effectLst/>
                  <a:latin typeface="游ゴシック"/>
                  <a:ea typeface="游ゴシック"/>
                </a:rPr>
                <a:t>、</a:t>
              </a:r>
              <a:r>
                <a:rPr lang="ja-JP" altLang="en-US" sz="1000">
                  <a:solidFill>
                    <a:schemeClr val="dk1"/>
                  </a:solidFill>
                  <a:latin typeface="游ゴシック"/>
                  <a:ea typeface="游ゴシック"/>
                </a:rPr>
                <a:t>コーヒー提供スペー</a:t>
              </a:r>
              <a:r>
                <a:rPr lang="ja-JP" sz="1000" u="none" strike="noStrike">
                  <a:solidFill>
                    <a:schemeClr val="dk1"/>
                  </a:solidFill>
                  <a:effectLst/>
                  <a:latin typeface="游ゴシック"/>
                  <a:ea typeface="游ゴシック"/>
                </a:rPr>
                <a:t>ス</a:t>
              </a:r>
              <a:r>
                <a:rPr lang="ja-JP" altLang="en-US" sz="1000">
                  <a:solidFill>
                    <a:schemeClr val="dk1"/>
                  </a:solidFill>
                  <a:latin typeface="游ゴシック"/>
                  <a:ea typeface="游ゴシック"/>
                </a:rPr>
                <a:t>で気軽に話</a:t>
              </a:r>
              <a:r>
                <a:rPr lang="ja-JP" sz="1000" u="none" strike="noStrike">
                  <a:solidFill>
                    <a:schemeClr val="dk1"/>
                  </a:solidFill>
                  <a:effectLst/>
                  <a:latin typeface="游ゴシック"/>
                  <a:ea typeface="游ゴシック"/>
                </a:rPr>
                <a:t>す</a:t>
              </a:r>
              <a:endParaRPr lang="en-US" altLang="ja-JP" sz="1000">
                <a:solidFill>
                  <a:schemeClr val="dk1"/>
                </a:solidFill>
                <a:latin typeface="Meiryo UI"/>
                <a:ea typeface="Meiryo UI"/>
              </a:endParaRPr>
            </a:p>
            <a:p>
              <a:pPr algn="ctr">
                <a:lnSpc>
                  <a:spcPct val="130000"/>
                </a:lnSpc>
              </a:pPr>
              <a:r>
                <a:rPr lang="ja-JP" altLang="en-US" sz="1000">
                  <a:solidFill>
                    <a:schemeClr val="dk1"/>
                  </a:solidFill>
                  <a:latin typeface="游ゴシック"/>
                  <a:ea typeface="游ゴシック"/>
                </a:rPr>
                <a:t>機</a:t>
              </a:r>
              <a:r>
                <a:rPr lang="ja-JP" sz="1000">
                  <a:solidFill>
                    <a:schemeClr val="dk1"/>
                  </a:solidFill>
                  <a:latin typeface="游ゴシック"/>
                  <a:ea typeface="游ゴシック"/>
                </a:rPr>
                <a:t>会も増えまし</a:t>
              </a:r>
              <a:r>
                <a:rPr lang="ja-JP" altLang="en-US" sz="1000">
                  <a:solidFill>
                    <a:schemeClr val="dk1"/>
                  </a:solidFill>
                  <a:latin typeface="游ゴシック"/>
                  <a:ea typeface="游ゴシック"/>
                </a:rPr>
                <a:t>たね</a:t>
              </a:r>
              <a:r>
                <a:rPr lang="ja-JP" sz="1000">
                  <a:solidFill>
                    <a:schemeClr val="dk1"/>
                  </a:solidFill>
                  <a:latin typeface="游ゴシック"/>
                  <a:ea typeface="游ゴシック"/>
                </a:rPr>
                <a:t>。</a:t>
              </a:r>
              <a:endParaRPr lang="en-US" altLang="ja-JP" sz="1000">
                <a:solidFill>
                  <a:schemeClr val="dk1"/>
                </a:solidFill>
                <a:latin typeface="Meiryo UI"/>
                <a:ea typeface="Meiryo UI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A03F59D-7741-9AB4-57FD-B548A89B81AE}"/>
              </a:ext>
            </a:extLst>
          </p:cNvPr>
          <p:cNvGrpSpPr/>
          <p:nvPr/>
        </p:nvGrpSpPr>
        <p:grpSpPr>
          <a:xfrm>
            <a:off x="2155611" y="3998876"/>
            <a:ext cx="2808000" cy="1309676"/>
            <a:chOff x="623736" y="5307673"/>
            <a:chExt cx="2808000" cy="1309676"/>
          </a:xfrm>
          <a:effectLst>
            <a:outerShdw blurRad="304800" dist="25400" dir="5400000" sx="101000" sy="101000" algn="ctr" rotWithShape="0">
              <a:srgbClr val="000000">
                <a:alpha val="14000"/>
              </a:srgbClr>
            </a:outerShdw>
          </a:effectLst>
        </p:grpSpPr>
        <p:sp>
          <p:nvSpPr>
            <p:cNvPr id="22" name="Google Shape;240;p8">
              <a:extLst>
                <a:ext uri="{FF2B5EF4-FFF2-40B4-BE49-F238E27FC236}">
                  <a16:creationId xmlns:a16="http://schemas.microsoft.com/office/drawing/2014/main" id="{81EE313B-4621-3589-A7E3-5B4B0C5CC7EF}"/>
                </a:ext>
              </a:extLst>
            </p:cNvPr>
            <p:cNvSpPr/>
            <p:nvPr/>
          </p:nvSpPr>
          <p:spPr>
            <a:xfrm rot="7860000">
              <a:off x="1995575" y="6173369"/>
              <a:ext cx="429595" cy="458365"/>
            </a:xfrm>
            <a:custGeom>
              <a:avLst/>
              <a:gdLst>
                <a:gd name="connsiteX0" fmla="*/ 0 w 509575"/>
                <a:gd name="connsiteY0" fmla="*/ 198459 h 198459"/>
                <a:gd name="connsiteX1" fmla="*/ 254788 w 509575"/>
                <a:gd name="connsiteY1" fmla="*/ 0 h 198459"/>
                <a:gd name="connsiteX2" fmla="*/ 509575 w 509575"/>
                <a:gd name="connsiteY2" fmla="*/ 198459 h 198459"/>
                <a:gd name="connsiteX3" fmla="*/ 0 w 509575"/>
                <a:gd name="connsiteY3" fmla="*/ 198459 h 198459"/>
                <a:gd name="connsiteX0" fmla="*/ 0 w 509575"/>
                <a:gd name="connsiteY0" fmla="*/ 203402 h 203402"/>
                <a:gd name="connsiteX1" fmla="*/ 393183 w 509575"/>
                <a:gd name="connsiteY1" fmla="*/ 0 h 203402"/>
                <a:gd name="connsiteX2" fmla="*/ 509575 w 509575"/>
                <a:gd name="connsiteY2" fmla="*/ 203402 h 203402"/>
                <a:gd name="connsiteX3" fmla="*/ 0 w 509575"/>
                <a:gd name="connsiteY3" fmla="*/ 203402 h 20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75" h="203402">
                  <a:moveTo>
                    <a:pt x="0" y="203402"/>
                  </a:moveTo>
                  <a:lnTo>
                    <a:pt x="393183" y="0"/>
                  </a:lnTo>
                  <a:lnTo>
                    <a:pt x="509575" y="203402"/>
                  </a:lnTo>
                  <a:lnTo>
                    <a:pt x="0" y="2034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50800" dir="5400000" algn="ctr" rotWithShape="0">
                <a:srgbClr val="44240C">
                  <a:alpha val="19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 dirty="0">
                <a:solidFill>
                  <a:schemeClr val="l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endParaRPr>
            </a:p>
          </p:txBody>
        </p:sp>
        <p:sp>
          <p:nvSpPr>
            <p:cNvPr id="23" name="Google Shape;239;p8">
              <a:extLst>
                <a:ext uri="{FF2B5EF4-FFF2-40B4-BE49-F238E27FC236}">
                  <a16:creationId xmlns:a16="http://schemas.microsoft.com/office/drawing/2014/main" id="{7178E8D2-8264-9FA5-E421-01240BEA6165}"/>
                </a:ext>
              </a:extLst>
            </p:cNvPr>
            <p:cNvSpPr/>
            <p:nvPr/>
          </p:nvSpPr>
          <p:spPr>
            <a:xfrm>
              <a:off x="623736" y="5307673"/>
              <a:ext cx="2808000" cy="1116001"/>
            </a:xfrm>
            <a:prstGeom prst="roundRect">
              <a:avLst>
                <a:gd name="adj" fmla="val 6433"/>
              </a:avLst>
            </a:prstGeom>
            <a:solidFill>
              <a:schemeClr val="lt1"/>
            </a:solidFill>
            <a:ln>
              <a:noFill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ja-JP" sz="1000">
                  <a:latin typeface="游ゴシック"/>
                  <a:ea typeface="游ゴシック"/>
                </a:rPr>
                <a:t>「バリスタ」一式が職場に届いた翌日、社内では恒例のランチタ</a:t>
              </a:r>
              <a:r>
                <a:rPr lang="ja-JP" altLang="en-US" sz="1000">
                  <a:latin typeface="游ゴシック"/>
                  <a:ea typeface="游ゴシック"/>
                </a:rPr>
                <a:t>イム</a:t>
              </a:r>
              <a:r>
                <a:rPr lang="ja-JP" sz="1000">
                  <a:latin typeface="游ゴシック"/>
                  <a:ea typeface="游ゴシック"/>
                </a:rPr>
                <a:t>誕生</a:t>
              </a:r>
              <a:r>
                <a:rPr lang="ja-JP" altLang="en-US" sz="1000">
                  <a:latin typeface="游ゴシック"/>
                  <a:ea typeface="游ゴシック"/>
                </a:rPr>
                <a:t>日</a:t>
              </a:r>
              <a:r>
                <a:rPr lang="ja-JP" sz="1000">
                  <a:latin typeface="游ゴシック"/>
                  <a:ea typeface="游ゴシック"/>
                </a:rPr>
                <a:t>会</a:t>
              </a:r>
              <a:r>
                <a:rPr lang="ja-JP" sz="1000" u="none" strike="noStrike">
                  <a:effectLst/>
                  <a:latin typeface="游ゴシック"/>
                  <a:ea typeface="游ゴシック"/>
                </a:rPr>
                <a:t>が</a:t>
              </a:r>
              <a:r>
                <a:rPr lang="ja-JP" sz="1000">
                  <a:latin typeface="游ゴシック"/>
                  <a:ea typeface="游ゴシック"/>
                </a:rPr>
                <a:t>あり、早速活用しました。</a:t>
              </a:r>
              <a:r>
                <a:rPr lang="ja-JP" altLang="en-US" sz="1000">
                  <a:latin typeface="游ゴシック"/>
                  <a:ea typeface="游ゴシック"/>
                </a:rPr>
                <a:t>今</a:t>
              </a:r>
              <a:r>
                <a:rPr lang="ja-JP" sz="1000">
                  <a:latin typeface="游ゴシック"/>
                  <a:ea typeface="游ゴシック"/>
                </a:rPr>
                <a:t>週から貯</a:t>
              </a:r>
              <a:r>
                <a:rPr lang="ja-JP" altLang="en-US" sz="1000">
                  <a:latin typeface="游ゴシック"/>
                  <a:ea typeface="游ゴシック"/>
                </a:rPr>
                <a:t>金</a:t>
              </a:r>
              <a:r>
                <a:rPr lang="ja-JP" sz="1000">
                  <a:latin typeface="游ゴシック"/>
                  <a:ea typeface="游ゴシック"/>
                </a:rPr>
                <a:t>箱をおいた</a:t>
              </a:r>
              <a:r>
                <a:rPr lang="ja-JP" sz="1000" u="none" strike="noStrike">
                  <a:effectLst/>
                  <a:latin typeface="游ゴシック"/>
                  <a:ea typeface="游ゴシック"/>
                </a:rPr>
                <a:t>の</a:t>
              </a:r>
              <a:r>
                <a:rPr lang="ja-JP" altLang="en-US" sz="1000">
                  <a:latin typeface="游ゴシック"/>
                  <a:ea typeface="游ゴシック"/>
                </a:rPr>
                <a:t>で</a:t>
              </a:r>
              <a:r>
                <a:rPr lang="ja-JP" sz="1000">
                  <a:latin typeface="游ゴシック"/>
                  <a:ea typeface="游ゴシック"/>
                </a:rPr>
                <a:t>、チ</a:t>
              </a:r>
              <a:r>
                <a:rPr lang="ja-JP" altLang="en-US" sz="1000">
                  <a:latin typeface="游ゴシック"/>
                  <a:ea typeface="游ゴシック"/>
                </a:rPr>
                <a:t>ャ</a:t>
              </a:r>
              <a:r>
                <a:rPr lang="ja-JP" sz="1000">
                  <a:latin typeface="游ゴシック"/>
                  <a:ea typeface="游ゴシック"/>
                </a:rPr>
                <a:t>リンと音が</a:t>
              </a:r>
              <a:r>
                <a:rPr lang="ja-JP" sz="1000" u="none" strike="noStrike">
                  <a:effectLst/>
                  <a:latin typeface="游ゴシック"/>
                  <a:ea typeface="游ゴシック"/>
                </a:rPr>
                <a:t>す</a:t>
              </a:r>
              <a:r>
                <a:rPr lang="ja-JP" sz="1000">
                  <a:latin typeface="游ゴシック"/>
                  <a:ea typeface="游ゴシック"/>
                </a:rPr>
                <a:t>るのも楽しみです。</a:t>
              </a:r>
              <a:endParaRPr lang="ja-JP"/>
            </a:p>
          </p:txBody>
        </p:sp>
      </p:grpSp>
    </p:spTree>
    <p:extLst>
      <p:ext uri="{BB962C8B-B14F-4D97-AF65-F5344CB8AC3E}">
        <p14:creationId xmlns:p14="http://schemas.microsoft.com/office/powerpoint/2010/main" val="3084020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59;p35">
            <a:extLst>
              <a:ext uri="{FF2B5EF4-FFF2-40B4-BE49-F238E27FC236}">
                <a16:creationId xmlns:a16="http://schemas.microsoft.com/office/drawing/2014/main" id="{908B9B08-18F9-C280-D59F-0063504F53DB}"/>
              </a:ext>
            </a:extLst>
          </p:cNvPr>
          <p:cNvSpPr txBox="1"/>
          <p:nvPr/>
        </p:nvSpPr>
        <p:spPr>
          <a:xfrm>
            <a:off x="579796" y="6361794"/>
            <a:ext cx="6583004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ja-JP" sz="800" b="0" i="0" u="none" strike="noStrike" cap="none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</a:t>
            </a:r>
            <a:r>
              <a:rPr lang="ja-JP" altLang="en-US" sz="800" b="0" i="0" u="none" strike="noStrike" cap="none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ウォーターサーバーはつきません。コーヒーメーカーは「ネスカフェ ドルチェ グスト バリスタ スリム」となります。</a:t>
            </a:r>
            <a:endParaRPr sz="800" b="0" i="0" u="none" strike="noStrike" cap="none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E281379-514C-63DB-7E1A-1ACD45CE2332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8" name="図 17" descr="ロゴ&#10;&#10;自動的に生成された説明">
            <a:extLst>
              <a:ext uri="{FF2B5EF4-FFF2-40B4-BE49-F238E27FC236}">
                <a16:creationId xmlns:a16="http://schemas.microsoft.com/office/drawing/2014/main" id="{19D3CB16-7D1B-F295-BF05-7E4C8D7C9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20" name="Google Shape;257;p9">
            <a:extLst>
              <a:ext uri="{FF2B5EF4-FFF2-40B4-BE49-F238E27FC236}">
                <a16:creationId xmlns:a16="http://schemas.microsoft.com/office/drawing/2014/main" id="{5D26D912-FCD9-0172-9A8A-4C46A35E2A16}"/>
              </a:ext>
            </a:extLst>
          </p:cNvPr>
          <p:cNvSpPr txBox="1">
            <a:spLocks/>
          </p:cNvSpPr>
          <p:nvPr/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sz="2400" b="1">
                <a:latin typeface="游ゴシック"/>
                <a:ea typeface="游ゴシック"/>
              </a:rPr>
              <a:t>プラン内容</a:t>
            </a:r>
            <a:endParaRPr lang="ja-JP" b="1">
              <a:latin typeface="游ゴシック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8AC294C-E969-C98A-CAE0-CBCC2EF96D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3089" y="5033492"/>
            <a:ext cx="6766541" cy="124384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2AD405D-8C9B-DA66-A031-2E328EFCE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98" y="973393"/>
            <a:ext cx="8977603" cy="37345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/>
        </p:nvSpPr>
        <p:spPr>
          <a:xfrm>
            <a:off x="583443" y="1644408"/>
            <a:ext cx="51629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000" dirty="0">
                <a:solidFill>
                  <a:srgbClr val="3E2B2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お湯機能搭載で、通常メニューに加えて、気分やシーンに合わせてスティックタイプの</a:t>
            </a:r>
            <a:endParaRPr kumimoji="1" lang="en-US" altLang="ja-JP" sz="1000" dirty="0">
              <a:solidFill>
                <a:srgbClr val="3E2B2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000" dirty="0">
                <a:solidFill>
                  <a:srgbClr val="3E2B2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多彩なドリンクが楽しめる！</a:t>
            </a:r>
            <a:endParaRPr kumimoji="1" lang="en-US" altLang="ja-JP" sz="1000" dirty="0">
              <a:solidFill>
                <a:srgbClr val="3E2B2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55" name="Google Shape;255;p35"/>
          <p:cNvSpPr txBox="1"/>
          <p:nvPr/>
        </p:nvSpPr>
        <p:spPr>
          <a:xfrm>
            <a:off x="583443" y="877406"/>
            <a:ext cx="5820037" cy="81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1800" b="1" dirty="0">
                <a:solidFill>
                  <a:srgbClr val="3E2B2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スリムなボディでコンパクトサイズ！</a:t>
            </a:r>
            <a:endParaRPr kumimoji="1" lang="en-US" altLang="ja-JP" sz="1800" b="1" dirty="0">
              <a:solidFill>
                <a:srgbClr val="3E2B2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1800" b="1" dirty="0">
                <a:solidFill>
                  <a:srgbClr val="3E2B2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毎日のお手入れも水洗いで簡単。</a:t>
            </a:r>
            <a:endParaRPr kumimoji="1" lang="en-US" altLang="ja-JP" sz="1800" b="1" dirty="0">
              <a:solidFill>
                <a:srgbClr val="3E2B2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BF29AA3-6C63-28AF-9CFC-350B9CCC5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912" y="1031296"/>
            <a:ext cx="2256669" cy="3165717"/>
          </a:xfrm>
          <a:prstGeom prst="rect">
            <a:avLst/>
          </a:prstGeom>
        </p:spPr>
      </p:pic>
      <p:sp>
        <p:nvSpPr>
          <p:cNvPr id="5" name="Google Shape;259;p35">
            <a:extLst>
              <a:ext uri="{FF2B5EF4-FFF2-40B4-BE49-F238E27FC236}">
                <a16:creationId xmlns:a16="http://schemas.microsoft.com/office/drawing/2014/main" id="{E797A9B0-8A4A-08D8-3534-E649FCE37C05}"/>
              </a:ext>
            </a:extLst>
          </p:cNvPr>
          <p:cNvSpPr txBox="1"/>
          <p:nvPr/>
        </p:nvSpPr>
        <p:spPr>
          <a:xfrm>
            <a:off x="583443" y="6308707"/>
            <a:ext cx="5162919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0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※</a:t>
            </a:r>
            <a:r>
              <a:rPr lang="ja-JP" altLang="en-US" sz="900" b="0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「ネスカフェ ゴールドブレンド バリスタ </a:t>
            </a:r>
            <a:r>
              <a:rPr lang="en-US" altLang="ja-JP" sz="900" b="0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50</a:t>
            </a:r>
            <a:r>
              <a:rPr lang="ja-JP" altLang="en-US" sz="900" b="0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」の</a:t>
            </a:r>
            <a:r>
              <a:rPr lang="ja-JP" sz="900" b="0" i="0" u="none" strike="noStrike" cap="none" dirty="0">
                <a:solidFill>
                  <a:srgbClr val="505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Arial"/>
              </a:rPr>
              <a:t>メンテナンスの訪問はありません。</a:t>
            </a:r>
            <a:endParaRPr sz="900" b="0" i="0" u="none" strike="noStrike" cap="none" dirty="0">
              <a:solidFill>
                <a:srgbClr val="505050"/>
              </a:solidFill>
              <a:latin typeface="游ゴシック" panose="020B0400000000000000" pitchFamily="50" charset="-128"/>
              <a:ea typeface="游ゴシック" panose="020B0400000000000000" pitchFamily="50" charset="-128"/>
              <a:sym typeface="Arial"/>
            </a:endParaRPr>
          </a:p>
        </p:txBody>
      </p:sp>
      <p:graphicFrame>
        <p:nvGraphicFramePr>
          <p:cNvPr id="4" name="Google Shape;272;p12">
            <a:extLst>
              <a:ext uri="{FF2B5EF4-FFF2-40B4-BE49-F238E27FC236}">
                <a16:creationId xmlns:a16="http://schemas.microsoft.com/office/drawing/2014/main" id="{0DEB60B3-1115-C554-45E9-EBB3348105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0256624"/>
              </p:ext>
            </p:extLst>
          </p:nvPr>
        </p:nvGraphicFramePr>
        <p:xfrm>
          <a:off x="558119" y="2146783"/>
          <a:ext cx="4939711" cy="221278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09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0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7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サイズ</a:t>
                      </a:r>
                      <a:endParaRPr sz="900" b="0" i="0" u="none" strike="noStrike" cap="none" dirty="0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幅 約1</a:t>
                      </a:r>
                      <a:r>
                        <a:rPr lang="en-US" alt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5.5</a:t>
                      </a: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cm×奥行 約</a:t>
                      </a:r>
                      <a:r>
                        <a:rPr lang="en-US" alt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32.3</a:t>
                      </a: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cm×高さ 約</a:t>
                      </a:r>
                      <a:r>
                        <a:rPr lang="en-US" alt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30.6</a:t>
                      </a: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cm</a:t>
                      </a:r>
                      <a:endParaRPr sz="900" b="0" i="0" u="none" strike="noStrike" cap="none" dirty="0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83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ワット数</a:t>
                      </a:r>
                      <a:endParaRPr sz="900" b="0" i="0" u="none" strike="noStrike" cap="none" dirty="0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1460W</a:t>
                      </a:r>
                      <a:endParaRPr sz="900" b="0" i="0" u="none" strike="noStrike" cap="none" dirty="0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888497"/>
                  </a:ext>
                </a:extLst>
              </a:tr>
              <a:tr h="36843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製品重量　</a:t>
                      </a:r>
                      <a:endParaRPr sz="900" b="0" i="0" u="none" strike="noStrike" cap="none" dirty="0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約</a:t>
                      </a:r>
                      <a:r>
                        <a:rPr lang="en-US" alt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3</a:t>
                      </a: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.</a:t>
                      </a:r>
                      <a:r>
                        <a:rPr lang="en-US" alt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4</a:t>
                      </a: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kg</a:t>
                      </a:r>
                      <a:endParaRPr sz="900" b="0" i="0" u="none" strike="noStrike" cap="none" dirty="0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51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容量</a:t>
                      </a:r>
                      <a:endParaRPr sz="900" b="0" i="0" u="none" strike="noStrike" cap="none" dirty="0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800</a:t>
                      </a: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ml</a:t>
                      </a:r>
                      <a:endParaRPr sz="900" b="0" i="0" u="none" strike="noStrike" cap="none" dirty="0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73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900" b="0" i="0" u="none" strike="noStrike" cap="none" dirty="0">
                          <a:solidFill>
                            <a:schemeClr val="tx1"/>
                          </a:solidFill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メンテナンス</a:t>
                      </a:r>
                      <a:endParaRPr sz="900" b="0" i="0" u="none" strike="noStrike" cap="none" dirty="0">
                        <a:solidFill>
                          <a:schemeClr val="tx1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900" b="0" i="0" u="none" strike="noStrike" cap="none" dirty="0">
                          <a:solidFill>
                            <a:schemeClr val="tx1"/>
                          </a:solidFill>
                          <a:latin typeface="Yu Gothic Medium" panose="020B0400000000000000" pitchFamily="34" charset="-128"/>
                          <a:ea typeface="Yu Gothic Medium" panose="020B0400000000000000" pitchFamily="34" charset="-128"/>
                        </a:rPr>
                        <a:t>ウォーターサーバー：専門スタッフによるメンテナンスを実施</a:t>
                      </a:r>
                      <a:endParaRPr sz="900" b="0" i="0" u="none" strike="noStrike" cap="none" dirty="0">
                        <a:solidFill>
                          <a:schemeClr val="tx1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52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その他</a:t>
                      </a:r>
                      <a:r>
                        <a:rPr lang="ja-JP" sz="900" b="0" i="0" u="none" strike="noStrike" cap="none" dirty="0">
                          <a:latin typeface="Yu Gothic Medium" panose="020B0400000000000000" pitchFamily="34" charset="-128"/>
                          <a:ea typeface="Yu Gothic Medium" panose="020B0400000000000000" pitchFamily="34" charset="-128"/>
                          <a:cs typeface="Arial"/>
                          <a:sym typeface="Arial"/>
                        </a:rPr>
                        <a:t>機能</a:t>
                      </a:r>
                      <a:endParaRPr sz="900" b="0" i="0" u="none" strike="noStrike" cap="none" dirty="0">
                        <a:solidFill>
                          <a:srgbClr val="EDEDED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900" b="0" i="0" u="none" strike="noStrike" cap="none" dirty="0">
                          <a:solidFill>
                            <a:schemeClr val="tx1"/>
                          </a:solidFill>
                          <a:latin typeface="Yu Gothic Medium" panose="020B0400000000000000" pitchFamily="34" charset="-128"/>
                          <a:ea typeface="Yu Gothic Medium" panose="020B0400000000000000" pitchFamily="34" charset="-128"/>
                        </a:rPr>
                        <a:t>安心のチャイルドロック</a:t>
                      </a:r>
                      <a:endParaRPr sz="900" b="0" i="0" u="none" strike="noStrike" cap="none" dirty="0">
                        <a:solidFill>
                          <a:schemeClr val="tx1"/>
                        </a:solidFill>
                        <a:latin typeface="Yu Gothic Medium" panose="020B0400000000000000" pitchFamily="34" charset="-128"/>
                        <a:ea typeface="Yu Gothic Medium" panose="020B0400000000000000" pitchFamily="34" charset="-128"/>
                      </a:endParaRPr>
                    </a:p>
                  </a:txBody>
                  <a:tcPr marL="91450" marR="91450" marT="45725" marB="4572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84E0844-4A93-466A-053B-CB20C94B6604}"/>
              </a:ext>
            </a:extLst>
          </p:cNvPr>
          <p:cNvSpPr/>
          <p:nvPr/>
        </p:nvSpPr>
        <p:spPr>
          <a:xfrm>
            <a:off x="726332" y="119674"/>
            <a:ext cx="1352285" cy="64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ja-JP" altLang="en-US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9" name="図 18" descr="ロゴ&#10;&#10;自動的に生成された説明">
            <a:extLst>
              <a:ext uri="{FF2B5EF4-FFF2-40B4-BE49-F238E27FC236}">
                <a16:creationId xmlns:a16="http://schemas.microsoft.com/office/drawing/2014/main" id="{2C5887FF-7196-DDDC-E658-093F0AED6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92" y="199392"/>
            <a:ext cx="545559" cy="541656"/>
          </a:xfrm>
          <a:prstGeom prst="rect">
            <a:avLst/>
          </a:prstGeom>
        </p:spPr>
      </p:pic>
      <p:sp>
        <p:nvSpPr>
          <p:cNvPr id="21" name="Google Shape;257;p9">
            <a:extLst>
              <a:ext uri="{FF2B5EF4-FFF2-40B4-BE49-F238E27FC236}">
                <a16:creationId xmlns:a16="http://schemas.microsoft.com/office/drawing/2014/main" id="{D3F16CB3-0C76-DAD8-1B12-EED27B8BDF30}"/>
              </a:ext>
            </a:extLst>
          </p:cNvPr>
          <p:cNvSpPr txBox="1">
            <a:spLocks/>
          </p:cNvSpPr>
          <p:nvPr/>
        </p:nvSpPr>
        <p:spPr>
          <a:xfrm>
            <a:off x="1559361" y="312843"/>
            <a:ext cx="7681917" cy="3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sz="2400" b="1">
                <a:latin typeface="游ゴシック"/>
                <a:ea typeface="游ゴシック"/>
              </a:rPr>
              <a:t>ネスカフェ ゴールドブレンド バリスタ 50[Fifty]</a:t>
            </a:r>
            <a:endParaRPr lang="ja-JP"/>
          </a:p>
        </p:txBody>
      </p:sp>
      <p:pic>
        <p:nvPicPr>
          <p:cNvPr id="2" name="図 1" descr="テキスト&#10;&#10;説明は自動で生成されたものです">
            <a:extLst>
              <a:ext uri="{FF2B5EF4-FFF2-40B4-BE49-F238E27FC236}">
                <a16:creationId xmlns:a16="http://schemas.microsoft.com/office/drawing/2014/main" id="{C185A0EE-BE6D-ED16-E0F1-42E596CB5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19" y="4463700"/>
            <a:ext cx="8722708" cy="178606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B5E0B03-90F2-048B-3A9E-6B654269D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1577" y="4879877"/>
            <a:ext cx="3623788" cy="1285461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F3E2D88-5413-72C4-B88C-89E42F72DD02}"/>
              </a:ext>
            </a:extLst>
          </p:cNvPr>
          <p:cNvSpPr/>
          <p:nvPr/>
        </p:nvSpPr>
        <p:spPr>
          <a:xfrm>
            <a:off x="674618" y="4841115"/>
            <a:ext cx="1564805" cy="1362983"/>
          </a:xfrm>
          <a:prstGeom prst="rect">
            <a:avLst/>
          </a:prstGeom>
          <a:solidFill>
            <a:srgbClr val="F2E8E1"/>
          </a:solidFill>
          <a:ln>
            <a:solidFill>
              <a:srgbClr val="F2E8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手に持っている&#10;&#10;中程度の精度で自動的に生成された説明">
            <a:extLst>
              <a:ext uri="{FF2B5EF4-FFF2-40B4-BE49-F238E27FC236}">
                <a16:creationId xmlns:a16="http://schemas.microsoft.com/office/drawing/2014/main" id="{413DE0A2-25CC-E17F-8517-072FDFB19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332" y="4992896"/>
            <a:ext cx="1513091" cy="1059420"/>
          </a:xfrm>
          <a:prstGeom prst="roundRect">
            <a:avLst>
              <a:gd name="adj" fmla="val 9883"/>
            </a:avLst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8A5B52CE2F33547BFE2486714E4820E" ma:contentTypeVersion="14" ma:contentTypeDescription="新しいドキュメントを作成します。" ma:contentTypeScope="" ma:versionID="19c3ab2a98d6a5a1139872da39f1dfc6">
  <xsd:schema xmlns:xsd="http://www.w3.org/2001/XMLSchema" xmlns:xs="http://www.w3.org/2001/XMLSchema" xmlns:p="http://schemas.microsoft.com/office/2006/metadata/properties" xmlns:ns2="39ddff33-dbc9-475c-8c04-2b63b0c74d09" xmlns:ns3="ddeda304-f8ee-4464-9ff8-917edfc61a05" targetNamespace="http://schemas.microsoft.com/office/2006/metadata/properties" ma:root="true" ma:fieldsID="37bfcd2a71d0370bad84818eeaa3defe" ns2:_="" ns3:_="">
    <xsd:import namespace="39ddff33-dbc9-475c-8c04-2b63b0c74d09"/>
    <xsd:import namespace="ddeda304-f8ee-4464-9ff8-917edfc61a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ddff33-dbc9-475c-8c04-2b63b0c74d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画像タグ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da304-f8ee-4464-9ff8-917edfc61a0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c867011-4497-4013-bb7a-dc3dbe5a3a48}" ma:internalName="TaxCatchAll" ma:showField="CatchAllData" ma:web="ddeda304-f8ee-4464-9ff8-917edfc61a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ddff33-dbc9-475c-8c04-2b63b0c74d09">
      <Terms xmlns="http://schemas.microsoft.com/office/infopath/2007/PartnerControls"/>
    </lcf76f155ced4ddcb4097134ff3c332f>
    <TaxCatchAll xmlns="ddeda304-f8ee-4464-9ff8-917edfc61a05" xsi:nil="true"/>
  </documentManagement>
</p:properties>
</file>

<file path=customXml/itemProps1.xml><?xml version="1.0" encoding="utf-8"?>
<ds:datastoreItem xmlns:ds="http://schemas.openxmlformats.org/officeDocument/2006/customXml" ds:itemID="{E48790CB-BDF8-42EC-B9AE-D38CB6723DAE}"/>
</file>

<file path=customXml/itemProps2.xml><?xml version="1.0" encoding="utf-8"?>
<ds:datastoreItem xmlns:ds="http://schemas.openxmlformats.org/officeDocument/2006/customXml" ds:itemID="{26B325AE-8ADE-4C73-A4B4-52CB6B4788F6}"/>
</file>

<file path=customXml/itemProps3.xml><?xml version="1.0" encoding="utf-8"?>
<ds:datastoreItem xmlns:ds="http://schemas.openxmlformats.org/officeDocument/2006/customXml" ds:itemID="{109DC215-4CF6-4F57-81C6-21E827724BF7}"/>
</file>

<file path=docMetadata/LabelInfo.xml><?xml version="1.0" encoding="utf-8"?>
<clbl:labelList xmlns:clbl="http://schemas.microsoft.com/office/2020/mipLabelMetadata">
  <clbl:label id="{1ada0a2f-b917-4d51-b0d0-d418a10c8b23}" enabled="1" method="Standard" siteId="{12a3af23-a769-4654-847f-958f3d479f4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1765</Words>
  <Application>Microsoft Office PowerPoint</Application>
  <PresentationFormat>A4 210 x 297 mm</PresentationFormat>
  <Paragraphs>261</Paragraphs>
  <Slides>18</Slides>
  <Notes>18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5" baseType="lpstr">
      <vt:lpstr>游ゴシック</vt:lpstr>
      <vt:lpstr>Meiryo UI</vt:lpstr>
      <vt:lpstr>游ゴシック Medium</vt:lpstr>
      <vt:lpstr>Quattrocento Sans</vt:lpstr>
      <vt:lpstr>Arial</vt:lpstr>
      <vt:lpstr>游ゴシック</vt:lpstr>
      <vt:lpstr>1_デザインの設定</vt:lpstr>
      <vt:lpstr>PowerPoint プレゼンテーション</vt:lpstr>
      <vt:lpstr>PowerPoint プレゼンテーション</vt:lpstr>
      <vt:lpstr>PowerPoint プレゼンテーション</vt:lpstr>
      <vt:lpstr>ネスカフェ アンバサダーとは？</vt:lpstr>
      <vt:lpstr>人気の理由とは？</vt:lpstr>
      <vt:lpstr>PowerPoint プレゼンテーション</vt:lpstr>
      <vt:lpstr>ご利用者の声</vt:lpstr>
      <vt:lpstr>PowerPoint プレゼンテーション</vt:lpstr>
      <vt:lpstr>PowerPoint プレゼンテーション</vt:lpstr>
      <vt:lpstr>PowerPoint プレゼンテーション</vt:lpstr>
      <vt:lpstr>他のプランと比較</vt:lpstr>
      <vt:lpstr>PowerPoint プレゼンテーション</vt:lpstr>
      <vt:lpstr>PowerPoint プレゼンテーション</vt:lpstr>
      <vt:lpstr>ウォーターボトルの定期便</vt:lpstr>
      <vt:lpstr>PowerPoint プレゼンテーション</vt:lpstr>
      <vt:lpstr>PowerPoint プレゼンテーション</vt:lpstr>
      <vt:lpstr>よくあるご質問</vt:lpstr>
      <vt:lpstr>お問い合わせ先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2025-03-06T06:17:25Z</dcterms:created>
  <dcterms:modified xsi:type="dcterms:W3CDTF">2025-03-06T06:17:42Z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Name">
    <vt:lpwstr>1ada0a2f-b917-4d51-b0d0-d418a10c8b23</vt:lpwstr>
  </property>
  <property fmtid="{D5CDD505-2E9C-101B-9397-08002B2CF9AE}" pid="3" name="MSIP_Label_1ada0a2f-b917-4d51-b0d0-d418a10c8b23_Enabled">
    <vt:lpwstr>true</vt:lpwstr>
  </property>
  <property fmtid="{D5CDD505-2E9C-101B-9397-08002B2CF9AE}" pid="4" name="MediaServiceImageTags">
    <vt:lpwstr/>
  </property>
  <property fmtid="{D5CDD505-2E9C-101B-9397-08002B2CF9AE}" pid="5" name="ContentTypeId">
    <vt:lpwstr>0x010100F8A5B52CE2F33547BFE2486714E4820E</vt:lpwstr>
  </property>
  <property fmtid="{D5CDD505-2E9C-101B-9397-08002B2CF9AE}" pid="6" name="MSIP_Label_1ada0a2f-b917-4d51-b0d0-d418a10c8b23_ActionId">
    <vt:lpwstr>edfdda76-ba7d-47b7-a803-12b801c6a2c1</vt:lpwstr>
  </property>
  <property fmtid="{D5CDD505-2E9C-101B-9397-08002B2CF9AE}" pid="7" name="MSIP_Label_1ada0a2f-b917-4d51-b0d0-d418a10c8b23_SetDate">
    <vt:lpwstr>2024-05-13T09:36:48Z</vt:lpwstr>
  </property>
  <property fmtid="{D5CDD505-2E9C-101B-9397-08002B2CF9AE}" pid="8" name="MSIP_Label_1ada0a2f-b917-4d51-b0d0-d418a10c8b23_ContentBits">
    <vt:lpwstr>0</vt:lpwstr>
  </property>
  <property fmtid="{D5CDD505-2E9C-101B-9397-08002B2CF9AE}" pid="9" name="MSIP_Label_1ada0a2f-b917-4d51-b0d0-d418a10c8b23_Method">
    <vt:lpwstr>Standard</vt:lpwstr>
  </property>
  <property fmtid="{D5CDD505-2E9C-101B-9397-08002B2CF9AE}" pid="10" name="MSIP_Label_1ada0a2f-b917-4d51-b0d0-d418a10c8b23_SiteId">
    <vt:lpwstr>12a3af23-a769-4654-847f-958f3d479f4a</vt:lpwstr>
  </property>
  <property fmtid="{D5CDD505-2E9C-101B-9397-08002B2CF9AE}" pid="11" name="_dlc_policyId">
    <vt:lpwstr/>
  </property>
  <property fmtid="{D5CDD505-2E9C-101B-9397-08002B2CF9AE}" pid="12" name="ItemRetentionFormula">
    <vt:lpwstr/>
  </property>
</Properties>
</file>